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Economica"/>
      <p:regular r:id="rId21"/>
      <p:bold r:id="rId22"/>
      <p:italic r:id="rId23"/>
      <p:boldItalic r:id="rId24"/>
    </p:embeddedFon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Economica-bold.fntdata"/><Relationship Id="rId21" Type="http://schemas.openxmlformats.org/officeDocument/2006/relationships/font" Target="fonts/Economica-regular.fntdata"/><Relationship Id="rId24" Type="http://schemas.openxmlformats.org/officeDocument/2006/relationships/font" Target="fonts/Economica-boldItalic.fntdata"/><Relationship Id="rId23" Type="http://schemas.openxmlformats.org/officeDocument/2006/relationships/font" Target="fonts/Economica-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c1688f819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c1688f819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1688f819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c1688f819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1688f819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c1688f819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c1688f819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c1688f819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c1688f819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c1688f819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c1688f819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c1688f819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c04d553f52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c04d553f52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c04d553f52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c04d553f52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c04d553f52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c04d553f52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c04d553f52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c04d553f52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04d553f52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c04d553f52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04d553f52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c04d553f52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c04d553f5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c04d553f52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f3c03cee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f3c03cee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33.jpg"/><Relationship Id="rId9" Type="http://schemas.openxmlformats.org/officeDocument/2006/relationships/image" Target="../media/image29.jpg"/><Relationship Id="rId5" Type="http://schemas.openxmlformats.org/officeDocument/2006/relationships/image" Target="../media/image36.jpg"/><Relationship Id="rId6" Type="http://schemas.openxmlformats.org/officeDocument/2006/relationships/image" Target="../media/image28.jpg"/><Relationship Id="rId7" Type="http://schemas.openxmlformats.org/officeDocument/2006/relationships/image" Target="../media/image34.jpg"/><Relationship Id="rId8"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44.jpg"/><Relationship Id="rId6"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2.jp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8.jpg"/><Relationship Id="rId11" Type="http://schemas.openxmlformats.org/officeDocument/2006/relationships/image" Target="../media/image16.jpg"/><Relationship Id="rId10" Type="http://schemas.openxmlformats.org/officeDocument/2006/relationships/image" Target="../media/image15.jpg"/><Relationship Id="rId12" Type="http://schemas.openxmlformats.org/officeDocument/2006/relationships/image" Target="../media/image18.jpg"/><Relationship Id="rId9" Type="http://schemas.openxmlformats.org/officeDocument/2006/relationships/image" Target="../media/image9.jpg"/><Relationship Id="rId5" Type="http://schemas.openxmlformats.org/officeDocument/2006/relationships/image" Target="../media/image11.jpg"/><Relationship Id="rId6" Type="http://schemas.openxmlformats.org/officeDocument/2006/relationships/image" Target="../media/image14.jpg"/><Relationship Id="rId7" Type="http://schemas.openxmlformats.org/officeDocument/2006/relationships/image" Target="../media/image6.jpg"/><Relationship Id="rId8"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17.jpg"/><Relationship Id="rId11" Type="http://schemas.openxmlformats.org/officeDocument/2006/relationships/image" Target="../media/image37.jpg"/><Relationship Id="rId10" Type="http://schemas.openxmlformats.org/officeDocument/2006/relationships/image" Target="../media/image35.jpg"/><Relationship Id="rId9" Type="http://schemas.openxmlformats.org/officeDocument/2006/relationships/image" Target="../media/image30.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39.jpg"/><Relationship Id="rId8"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BB7D"/>
        </a:solidFill>
      </p:bgPr>
    </p:bg>
    <p:spTree>
      <p:nvGrpSpPr>
        <p:cNvPr id="61" name="Shape 61"/>
        <p:cNvGrpSpPr/>
        <p:nvPr/>
      </p:nvGrpSpPr>
      <p:grpSpPr>
        <a:xfrm>
          <a:off x="0" y="0"/>
          <a:ext cx="0" cy="0"/>
          <a:chOff x="0" y="0"/>
          <a:chExt cx="0" cy="0"/>
        </a:xfrm>
      </p:grpSpPr>
      <p:sp>
        <p:nvSpPr>
          <p:cNvPr id="62" name="Google Shape;62;p13"/>
          <p:cNvSpPr txBox="1"/>
          <p:nvPr>
            <p:ph type="ctrTitle"/>
          </p:nvPr>
        </p:nvSpPr>
        <p:spPr>
          <a:xfrm>
            <a:off x="2772700" y="883000"/>
            <a:ext cx="3790200" cy="2091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a:solidFill>
                  <a:srgbClr val="E69138"/>
                </a:solidFill>
              </a:rPr>
              <a:t>ERASMUS</a:t>
            </a:r>
            <a:r>
              <a:rPr lang="en-GB">
                <a:solidFill>
                  <a:srgbClr val="E69138"/>
                </a:solidFill>
              </a:rPr>
              <a:t> </a:t>
            </a:r>
            <a:endParaRPr>
              <a:solidFill>
                <a:srgbClr val="E69138"/>
              </a:solidFill>
            </a:endParaRPr>
          </a:p>
          <a:p>
            <a:pPr indent="0" lvl="0" marL="0" rtl="0" algn="ctr">
              <a:spcBef>
                <a:spcPts val="0"/>
              </a:spcBef>
              <a:spcAft>
                <a:spcPts val="0"/>
              </a:spcAft>
              <a:buNone/>
            </a:pPr>
            <a:r>
              <a:rPr lang="en-GB">
                <a:solidFill>
                  <a:srgbClr val="E69138"/>
                </a:solidFill>
              </a:rPr>
              <a:t>2023-24</a:t>
            </a:r>
            <a:endParaRPr>
              <a:solidFill>
                <a:srgbClr val="E69138"/>
              </a:solidFill>
            </a:endParaRPr>
          </a:p>
          <a:p>
            <a:pPr indent="0" lvl="0" marL="0" rtl="0" algn="ctr">
              <a:spcBef>
                <a:spcPts val="0"/>
              </a:spcBef>
              <a:spcAft>
                <a:spcPts val="0"/>
              </a:spcAft>
              <a:buNone/>
            </a:pPr>
            <a:r>
              <a:rPr lang="en-GB">
                <a:solidFill>
                  <a:srgbClr val="E69138"/>
                </a:solidFill>
              </a:rPr>
              <a:t>ΓΕΡΜΑΝΙΑ</a:t>
            </a:r>
            <a:r>
              <a:rPr lang="en-GB">
                <a:solidFill>
                  <a:srgbClr val="F6B26B"/>
                </a:solidFill>
              </a:rPr>
              <a:t> </a:t>
            </a:r>
            <a:endParaRPr>
              <a:solidFill>
                <a:srgbClr val="F6B26B"/>
              </a:solidFill>
            </a:endParaRPr>
          </a:p>
        </p:txBody>
      </p:sp>
      <p:sp>
        <p:nvSpPr>
          <p:cNvPr id="63" name="Google Shape;63;p13"/>
          <p:cNvSpPr txBox="1"/>
          <p:nvPr>
            <p:ph idx="1" type="subTitle"/>
          </p:nvPr>
        </p:nvSpPr>
        <p:spPr>
          <a:xfrm>
            <a:off x="3044700" y="3341055"/>
            <a:ext cx="3054600" cy="701400"/>
          </a:xfrm>
          <a:prstGeom prst="rect">
            <a:avLst/>
          </a:prstGeom>
        </p:spPr>
        <p:txBody>
          <a:bodyPr anchorCtr="0" anchor="t" bIns="91425" lIns="91425" spcFirstLastPara="1" rIns="91425" wrap="square" tIns="91425">
            <a:normAutofit fontScale="55000"/>
          </a:bodyPr>
          <a:lstStyle/>
          <a:p>
            <a:pPr indent="0" lvl="0" marL="0" rtl="0" algn="ctr">
              <a:spcBef>
                <a:spcPts val="0"/>
              </a:spcBef>
              <a:spcAft>
                <a:spcPts val="0"/>
              </a:spcAft>
              <a:buClr>
                <a:schemeClr val="dk1"/>
              </a:buClr>
              <a:buSzPct val="26190"/>
              <a:buFont typeface="Arial"/>
              <a:buNone/>
            </a:pPr>
            <a:r>
              <a:rPr lang="en-GB" sz="4200">
                <a:solidFill>
                  <a:srgbClr val="E69138"/>
                </a:solidFill>
              </a:rPr>
              <a:t>1Ο ΕΠΑ.Λ ΡΑΦΗΝΑΣ</a:t>
            </a:r>
            <a:endParaRPr/>
          </a:p>
        </p:txBody>
      </p:sp>
      <p:sp>
        <p:nvSpPr>
          <p:cNvPr id="64" name="Google Shape;64;p13"/>
          <p:cNvSpPr txBox="1"/>
          <p:nvPr/>
        </p:nvSpPr>
        <p:spPr>
          <a:xfrm>
            <a:off x="4836850" y="4042450"/>
            <a:ext cx="1584000" cy="2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E69138"/>
                </a:solidFill>
                <a:latin typeface="Economica"/>
                <a:ea typeface="Economica"/>
                <a:cs typeface="Economica"/>
                <a:sym typeface="Economica"/>
              </a:rPr>
              <a:t>Φευρουαριο 2-14</a:t>
            </a:r>
            <a:endParaRPr sz="1600">
              <a:solidFill>
                <a:srgbClr val="E69138"/>
              </a:solidFill>
              <a:latin typeface="Economica"/>
              <a:ea typeface="Economica"/>
              <a:cs typeface="Economica"/>
              <a:sym typeface="Economic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214125" y="184400"/>
            <a:ext cx="4096500" cy="10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p>
          <a:p>
            <a:pPr indent="0" lvl="0" marL="0" rtl="0" algn="ctr">
              <a:spcBef>
                <a:spcPts val="0"/>
              </a:spcBef>
              <a:spcAft>
                <a:spcPts val="0"/>
              </a:spcAft>
              <a:buNone/>
            </a:pPr>
            <a:r>
              <a:rPr lang="en-GB"/>
              <a:t>8η μέρα</a:t>
            </a:r>
            <a:endParaRPr/>
          </a:p>
        </p:txBody>
      </p:sp>
      <p:sp>
        <p:nvSpPr>
          <p:cNvPr id="152" name="Google Shape;152;p22"/>
          <p:cNvSpPr txBox="1"/>
          <p:nvPr>
            <p:ph idx="2" type="body"/>
          </p:nvPr>
        </p:nvSpPr>
        <p:spPr>
          <a:xfrm>
            <a:off x="4939500" y="939525"/>
            <a:ext cx="3837000" cy="3479700"/>
          </a:xfrm>
          <a:prstGeom prst="rect">
            <a:avLst/>
          </a:prstGeom>
        </p:spPr>
        <p:txBody>
          <a:bodyPr anchorCtr="0" anchor="ctr" bIns="91425" lIns="91425" spcFirstLastPara="1" rIns="91425" wrap="square" tIns="91425">
            <a:normAutofit/>
          </a:bodyPr>
          <a:lstStyle/>
          <a:p>
            <a:pPr indent="0" lvl="0" marL="0" marR="0" rtl="0" algn="l">
              <a:lnSpc>
                <a:spcPct val="115000"/>
              </a:lnSpc>
              <a:spcBef>
                <a:spcPts val="0"/>
              </a:spcBef>
              <a:spcAft>
                <a:spcPts val="1200"/>
              </a:spcAft>
              <a:buNone/>
            </a:pPr>
            <a:r>
              <a:rPr i="1" lang="en-GB" sz="2000"/>
              <a:t>την 8η μέρα είπαμε πάλι «δουλειά» στις 10 π.μ. αλλά μετά το μεσημεριανό γεύμα γύρω στη 1:30 αποφασίσαμε να πάμε στη Λειψία ξανά στην πόλη, να πάμε μια βόλτα</a:t>
            </a:r>
            <a:endParaRPr i="1" sz="2000"/>
          </a:p>
        </p:txBody>
      </p:sp>
      <p:sp>
        <p:nvSpPr>
          <p:cNvPr id="153" name="Google Shape;153;p22"/>
          <p:cNvSpPr txBox="1"/>
          <p:nvPr>
            <p:ph idx="1" type="subTitle"/>
          </p:nvPr>
        </p:nvSpPr>
        <p:spPr>
          <a:xfrm>
            <a:off x="386800" y="240401"/>
            <a:ext cx="4045200" cy="157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lt1"/>
                </a:solidFill>
              </a:rPr>
              <a:t>.</a:t>
            </a:r>
            <a:endParaRPr>
              <a:solidFill>
                <a:schemeClr val="lt1"/>
              </a:solidFill>
            </a:endParaRPr>
          </a:p>
        </p:txBody>
      </p:sp>
      <p:pic>
        <p:nvPicPr>
          <p:cNvPr id="154" name="Google Shape;154;p22"/>
          <p:cNvPicPr preferRelativeResize="0"/>
          <p:nvPr/>
        </p:nvPicPr>
        <p:blipFill>
          <a:blip r:embed="rId3">
            <a:alphaModFix/>
          </a:blip>
          <a:stretch>
            <a:fillRect/>
          </a:stretch>
        </p:blipFill>
        <p:spPr>
          <a:xfrm rot="-603047">
            <a:off x="523047" y="1792225"/>
            <a:ext cx="1778640" cy="3162053"/>
          </a:xfrm>
          <a:prstGeom prst="rect">
            <a:avLst/>
          </a:prstGeom>
          <a:noFill/>
          <a:ln>
            <a:noFill/>
          </a:ln>
        </p:spPr>
      </p:pic>
      <p:pic>
        <p:nvPicPr>
          <p:cNvPr id="155" name="Google Shape;155;p22"/>
          <p:cNvPicPr preferRelativeResize="0"/>
          <p:nvPr/>
        </p:nvPicPr>
        <p:blipFill>
          <a:blip r:embed="rId4">
            <a:alphaModFix/>
          </a:blip>
          <a:stretch>
            <a:fillRect/>
          </a:stretch>
        </p:blipFill>
        <p:spPr>
          <a:xfrm rot="345911">
            <a:off x="2290526" y="1765225"/>
            <a:ext cx="2150721" cy="16130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5122950" y="244325"/>
            <a:ext cx="3470100" cy="72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i="1" lang="en-GB" sz="2900">
                <a:solidFill>
                  <a:schemeClr val="lt1"/>
                </a:solidFill>
                <a:latin typeface="Open Sans"/>
                <a:ea typeface="Open Sans"/>
                <a:cs typeface="Open Sans"/>
                <a:sym typeface="Open Sans"/>
              </a:rPr>
              <a:t>9η μέρα, Βερολίνο</a:t>
            </a:r>
            <a:endParaRPr i="1" sz="2900">
              <a:solidFill>
                <a:schemeClr val="lt1"/>
              </a:solidFill>
              <a:latin typeface="Open Sans"/>
              <a:ea typeface="Open Sans"/>
              <a:cs typeface="Open Sans"/>
              <a:sym typeface="Open Sans"/>
            </a:endParaRPr>
          </a:p>
        </p:txBody>
      </p:sp>
      <p:sp>
        <p:nvSpPr>
          <p:cNvPr id="161" name="Google Shape;161;p23"/>
          <p:cNvSpPr txBox="1"/>
          <p:nvPr>
            <p:ph idx="1" type="subTitle"/>
          </p:nvPr>
        </p:nvSpPr>
        <p:spPr>
          <a:xfrm>
            <a:off x="4835400" y="4525475"/>
            <a:ext cx="4045200" cy="569700"/>
          </a:xfrm>
          <a:prstGeom prst="rect">
            <a:avLst/>
          </a:prstGeom>
        </p:spPr>
        <p:txBody>
          <a:bodyPr anchorCtr="0" anchor="t" bIns="91425" lIns="91425" spcFirstLastPara="1" rIns="91425" wrap="square" tIns="91425">
            <a:normAutofit lnSpcReduction="10000"/>
          </a:bodyPr>
          <a:lstStyle/>
          <a:p>
            <a:pPr indent="0" lvl="0" marL="0" rtl="0" algn="ctr">
              <a:lnSpc>
                <a:spcPct val="80000"/>
              </a:lnSpc>
              <a:spcBef>
                <a:spcPts val="0"/>
              </a:spcBef>
              <a:spcAft>
                <a:spcPts val="0"/>
              </a:spcAft>
              <a:buSzPts val="1018"/>
              <a:buNone/>
            </a:pPr>
            <a:r>
              <a:rPr i="1" lang="en-GB" sz="1150">
                <a:solidFill>
                  <a:schemeClr val="lt1"/>
                </a:solidFill>
                <a:latin typeface="Open Sans"/>
                <a:ea typeface="Open Sans"/>
                <a:cs typeface="Open Sans"/>
                <a:sym typeface="Open Sans"/>
              </a:rPr>
              <a:t>(Παρακαλώ σημειώστε ξανά ότι αυτές είναι ελληνικές ώρες για να μάθετε οι ώρες Γερμανίας αφαιρούνται από μία ώρα από αυτό που δόθηκε από τις παραπάνω πληροφορίες)</a:t>
            </a:r>
            <a:endParaRPr i="1" sz="1150">
              <a:solidFill>
                <a:schemeClr val="lt1"/>
              </a:solidFill>
              <a:latin typeface="Open Sans"/>
              <a:ea typeface="Open Sans"/>
              <a:cs typeface="Open Sans"/>
              <a:sym typeface="Open Sans"/>
            </a:endParaRPr>
          </a:p>
        </p:txBody>
      </p:sp>
      <p:sp>
        <p:nvSpPr>
          <p:cNvPr id="162" name="Google Shape;162;p23"/>
          <p:cNvSpPr txBox="1"/>
          <p:nvPr>
            <p:ph idx="2" type="body"/>
          </p:nvPr>
        </p:nvSpPr>
        <p:spPr>
          <a:xfrm>
            <a:off x="133625" y="244325"/>
            <a:ext cx="4257900" cy="4727700"/>
          </a:xfrm>
          <a:prstGeom prst="rect">
            <a:avLst/>
          </a:prstGeom>
        </p:spPr>
        <p:txBody>
          <a:bodyPr anchorCtr="0" anchor="ctr" bIns="91425" lIns="91425" spcFirstLastPara="1" rIns="91425" wrap="square" tIns="91425">
            <a:normAutofit fontScale="85000" lnSpcReduction="20000"/>
          </a:bodyPr>
          <a:lstStyle/>
          <a:p>
            <a:pPr indent="0" lvl="0" marL="0" rtl="0" algn="l">
              <a:spcBef>
                <a:spcPts val="0"/>
              </a:spcBef>
              <a:spcAft>
                <a:spcPts val="0"/>
              </a:spcAft>
              <a:buNone/>
            </a:pPr>
            <a:r>
              <a:rPr i="1" lang="en-GB" sz="1866">
                <a:solidFill>
                  <a:schemeClr val="lt2"/>
                </a:solidFill>
                <a:latin typeface="Times New Roman"/>
                <a:ea typeface="Times New Roman"/>
                <a:cs typeface="Times New Roman"/>
                <a:sym typeface="Times New Roman"/>
              </a:rPr>
              <a:t>την 9η μέρα που πήγαμε στο Βερολίνο φτάσαμε εκεί στις 12:20 και μια περιήγηση στο κέντρο του Βερολίνου και στα αξιοθέατα του μέχρι τις 4 μ.μ. Και μετά ήμασταν ελεύθεροι να πάμε για ψώνια μέχρι τις 5:45 αφού έπρεπε να φύγουμε στις 6 μ.μ. ήμασταν με τους κροάτες, κουρέψαμε ένα λεωφορείο όχι την περιοδεία. </a:t>
            </a:r>
            <a:endParaRPr i="1" sz="1866">
              <a:solidFill>
                <a:schemeClr val="lt2"/>
              </a:solidFill>
              <a:latin typeface="Times New Roman"/>
              <a:ea typeface="Times New Roman"/>
              <a:cs typeface="Times New Roman"/>
              <a:sym typeface="Times New Roman"/>
            </a:endParaRPr>
          </a:p>
          <a:p>
            <a:pPr indent="0" lvl="0" marL="0" rtl="0" algn="l">
              <a:spcBef>
                <a:spcPts val="1200"/>
              </a:spcBef>
              <a:spcAft>
                <a:spcPts val="0"/>
              </a:spcAft>
              <a:buNone/>
            </a:pPr>
            <a:r>
              <a:rPr i="1" lang="en-GB" sz="1866">
                <a:solidFill>
                  <a:schemeClr val="lt2"/>
                </a:solidFill>
                <a:latin typeface="Times New Roman"/>
                <a:ea typeface="Times New Roman"/>
                <a:cs typeface="Times New Roman"/>
                <a:sym typeface="Times New Roman"/>
              </a:rPr>
              <a:t>Στη συνέχεια πήγαμε στο αεροδρόμιο για να προλάβουμε τη νέα ομάδα που μόλις είχε φτάσει, περιμέναμε περίπου 2 ώρες μέχρι να φτάσουν. Μερικοί από τους ανθρώπους στην ομάδα μας δεν ήρθαν μαζί μας στο Βερολίνο και είδαν μια έκθεση αυτοκινήτου. </a:t>
            </a:r>
            <a:endParaRPr i="1" sz="1866">
              <a:solidFill>
                <a:schemeClr val="lt2"/>
              </a:solidFill>
              <a:latin typeface="Times New Roman"/>
              <a:ea typeface="Times New Roman"/>
              <a:cs typeface="Times New Roman"/>
              <a:sym typeface="Times New Roman"/>
            </a:endParaRPr>
          </a:p>
          <a:p>
            <a:pPr indent="0" lvl="0" marL="0" rtl="0" algn="l">
              <a:spcBef>
                <a:spcPts val="1200"/>
              </a:spcBef>
              <a:spcAft>
                <a:spcPts val="1200"/>
              </a:spcAft>
              <a:buNone/>
            </a:pPr>
            <a:r>
              <a:rPr i="1" lang="en-GB" sz="1866">
                <a:solidFill>
                  <a:schemeClr val="lt2"/>
                </a:solidFill>
                <a:latin typeface="Times New Roman"/>
                <a:ea typeface="Times New Roman"/>
                <a:cs typeface="Times New Roman"/>
                <a:sym typeface="Times New Roman"/>
              </a:rPr>
              <a:t>Γύρω στις 10 φτάσαμε στην campus </a:t>
            </a:r>
            <a:r>
              <a:rPr i="1" lang="en-GB" sz="1866">
                <a:solidFill>
                  <a:schemeClr val="lt2"/>
                </a:solidFill>
                <a:latin typeface="Times New Roman"/>
                <a:ea typeface="Times New Roman"/>
                <a:cs typeface="Times New Roman"/>
                <a:sym typeface="Times New Roman"/>
              </a:rPr>
              <a:t>και μας έδωσαν φαγητό στις 11:30 και μετά ήμασταν ελεύθεροι όπως κάθε άλλη μέρα να πάμε στο club του campus.</a:t>
            </a:r>
            <a:endParaRPr i="1" sz="1866">
              <a:solidFill>
                <a:schemeClr val="lt2"/>
              </a:solidFill>
              <a:latin typeface="Times New Roman"/>
              <a:ea typeface="Times New Roman"/>
              <a:cs typeface="Times New Roman"/>
              <a:sym typeface="Times New Roman"/>
            </a:endParaRPr>
          </a:p>
        </p:txBody>
      </p:sp>
      <p:pic>
        <p:nvPicPr>
          <p:cNvPr id="163" name="Google Shape;163;p23"/>
          <p:cNvPicPr preferRelativeResize="0"/>
          <p:nvPr/>
        </p:nvPicPr>
        <p:blipFill>
          <a:blip r:embed="rId3">
            <a:alphaModFix/>
          </a:blip>
          <a:stretch>
            <a:fillRect/>
          </a:stretch>
        </p:blipFill>
        <p:spPr>
          <a:xfrm>
            <a:off x="6264590" y="932265"/>
            <a:ext cx="1100300" cy="1956109"/>
          </a:xfrm>
          <a:prstGeom prst="rect">
            <a:avLst/>
          </a:prstGeom>
          <a:noFill/>
          <a:ln>
            <a:noFill/>
          </a:ln>
        </p:spPr>
      </p:pic>
      <p:pic>
        <p:nvPicPr>
          <p:cNvPr id="164" name="Google Shape;164;p23"/>
          <p:cNvPicPr preferRelativeResize="0"/>
          <p:nvPr/>
        </p:nvPicPr>
        <p:blipFill>
          <a:blip r:embed="rId4">
            <a:alphaModFix/>
          </a:blip>
          <a:stretch>
            <a:fillRect/>
          </a:stretch>
        </p:blipFill>
        <p:spPr>
          <a:xfrm rot="-272342">
            <a:off x="4631504" y="2997273"/>
            <a:ext cx="1162498" cy="1549953"/>
          </a:xfrm>
          <a:prstGeom prst="rect">
            <a:avLst/>
          </a:prstGeom>
          <a:noFill/>
          <a:ln>
            <a:noFill/>
          </a:ln>
        </p:spPr>
      </p:pic>
      <p:pic>
        <p:nvPicPr>
          <p:cNvPr id="165" name="Google Shape;165;p23"/>
          <p:cNvPicPr preferRelativeResize="0"/>
          <p:nvPr/>
        </p:nvPicPr>
        <p:blipFill>
          <a:blip r:embed="rId5">
            <a:alphaModFix/>
          </a:blip>
          <a:stretch>
            <a:fillRect/>
          </a:stretch>
        </p:blipFill>
        <p:spPr>
          <a:xfrm rot="132619">
            <a:off x="7830269" y="2205938"/>
            <a:ext cx="1244860" cy="1659874"/>
          </a:xfrm>
          <a:prstGeom prst="rect">
            <a:avLst/>
          </a:prstGeom>
          <a:noFill/>
          <a:ln>
            <a:noFill/>
          </a:ln>
        </p:spPr>
      </p:pic>
      <p:pic>
        <p:nvPicPr>
          <p:cNvPr id="166" name="Google Shape;166;p23"/>
          <p:cNvPicPr preferRelativeResize="0"/>
          <p:nvPr/>
        </p:nvPicPr>
        <p:blipFill>
          <a:blip r:embed="rId6">
            <a:alphaModFix/>
          </a:blip>
          <a:stretch>
            <a:fillRect/>
          </a:stretch>
        </p:blipFill>
        <p:spPr>
          <a:xfrm rot="267819">
            <a:off x="5669123" y="2975937"/>
            <a:ext cx="1096478" cy="1461978"/>
          </a:xfrm>
          <a:prstGeom prst="rect">
            <a:avLst/>
          </a:prstGeom>
          <a:noFill/>
          <a:ln>
            <a:noFill/>
          </a:ln>
        </p:spPr>
      </p:pic>
      <p:pic>
        <p:nvPicPr>
          <p:cNvPr id="167" name="Google Shape;167;p23"/>
          <p:cNvPicPr preferRelativeResize="0"/>
          <p:nvPr/>
        </p:nvPicPr>
        <p:blipFill>
          <a:blip r:embed="rId7">
            <a:alphaModFix/>
          </a:blip>
          <a:stretch>
            <a:fillRect/>
          </a:stretch>
        </p:blipFill>
        <p:spPr>
          <a:xfrm rot="-158788">
            <a:off x="7505851" y="1013349"/>
            <a:ext cx="1497577" cy="1123177"/>
          </a:xfrm>
          <a:prstGeom prst="rect">
            <a:avLst/>
          </a:prstGeom>
          <a:noFill/>
          <a:ln>
            <a:noFill/>
          </a:ln>
        </p:spPr>
      </p:pic>
      <p:pic>
        <p:nvPicPr>
          <p:cNvPr id="168" name="Google Shape;168;p23"/>
          <p:cNvPicPr preferRelativeResize="0"/>
          <p:nvPr/>
        </p:nvPicPr>
        <p:blipFill>
          <a:blip r:embed="rId8">
            <a:alphaModFix/>
          </a:blip>
          <a:stretch>
            <a:fillRect/>
          </a:stretch>
        </p:blipFill>
        <p:spPr>
          <a:xfrm rot="145378">
            <a:off x="4831723" y="1073514"/>
            <a:ext cx="1281501" cy="1708672"/>
          </a:xfrm>
          <a:prstGeom prst="rect">
            <a:avLst/>
          </a:prstGeom>
          <a:noFill/>
          <a:ln>
            <a:noFill/>
          </a:ln>
        </p:spPr>
      </p:pic>
      <p:pic>
        <p:nvPicPr>
          <p:cNvPr id="169" name="Google Shape;169;p23"/>
          <p:cNvPicPr preferRelativeResize="0"/>
          <p:nvPr/>
        </p:nvPicPr>
        <p:blipFill>
          <a:blip r:embed="rId9">
            <a:alphaModFix/>
          </a:blip>
          <a:stretch>
            <a:fillRect/>
          </a:stretch>
        </p:blipFill>
        <p:spPr>
          <a:xfrm rot="-144236">
            <a:off x="6686224" y="3000801"/>
            <a:ext cx="1157182" cy="15429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2614825" y="273050"/>
            <a:ext cx="6366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i="1" lang="en-GB" sz="3977">
                <a:solidFill>
                  <a:schemeClr val="lt2"/>
                </a:solidFill>
                <a:highlight>
                  <a:srgbClr val="ECD0BC"/>
                </a:highlight>
                <a:latin typeface="Times New Roman"/>
                <a:ea typeface="Times New Roman"/>
                <a:cs typeface="Times New Roman"/>
                <a:sym typeface="Times New Roman"/>
              </a:rPr>
              <a:t>Στο ζωολογικό κήπο, τη 10η μέ</a:t>
            </a:r>
            <a:r>
              <a:rPr i="1" lang="en-GB" sz="3977">
                <a:solidFill>
                  <a:schemeClr val="lt2"/>
                </a:solidFill>
                <a:highlight>
                  <a:srgbClr val="ECD0BC"/>
                </a:highlight>
                <a:latin typeface="Times New Roman"/>
                <a:ea typeface="Times New Roman"/>
                <a:cs typeface="Times New Roman"/>
                <a:sym typeface="Times New Roman"/>
              </a:rPr>
              <a:t>ρα</a:t>
            </a:r>
            <a:endParaRPr/>
          </a:p>
        </p:txBody>
      </p:sp>
      <p:sp>
        <p:nvSpPr>
          <p:cNvPr id="175" name="Google Shape;175;p24"/>
          <p:cNvSpPr txBox="1"/>
          <p:nvPr>
            <p:ph idx="1" type="body"/>
          </p:nvPr>
        </p:nvSpPr>
        <p:spPr>
          <a:xfrm>
            <a:off x="5491575" y="1236725"/>
            <a:ext cx="3155400" cy="3315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i="1" lang="en-GB" sz="1866">
                <a:solidFill>
                  <a:schemeClr val="lt2"/>
                </a:solidFill>
                <a:latin typeface="Times New Roman"/>
                <a:ea typeface="Times New Roman"/>
                <a:cs typeface="Times New Roman"/>
                <a:sym typeface="Times New Roman"/>
              </a:rPr>
              <a:t>τη 10η μέρα πήγαμε στο ζωολογικό κήπο της Λειψίας όπου ήμασταν σχεδόν ελεύθεροι να κάνουμε οτιδήποτε εκεί. Είδαμε πολλά είδη ζώων είχαν ακόμη και κοτόπουλα, κατσίκια, κουνέλια ζώα που στα Βαλκάνια είναι έξω. Τα καταστήματα με είδη δώρων ήταν ακριβά.</a:t>
            </a:r>
            <a:endParaRPr/>
          </a:p>
        </p:txBody>
      </p:sp>
      <p:pic>
        <p:nvPicPr>
          <p:cNvPr id="176" name="Google Shape;176;p24"/>
          <p:cNvPicPr preferRelativeResize="0"/>
          <p:nvPr/>
        </p:nvPicPr>
        <p:blipFill>
          <a:blip r:embed="rId3">
            <a:alphaModFix/>
          </a:blip>
          <a:stretch>
            <a:fillRect/>
          </a:stretch>
        </p:blipFill>
        <p:spPr>
          <a:xfrm>
            <a:off x="166388" y="1552750"/>
            <a:ext cx="2220677" cy="1665523"/>
          </a:xfrm>
          <a:prstGeom prst="rect">
            <a:avLst/>
          </a:prstGeom>
          <a:noFill/>
          <a:ln>
            <a:noFill/>
          </a:ln>
        </p:spPr>
      </p:pic>
      <p:pic>
        <p:nvPicPr>
          <p:cNvPr id="177" name="Google Shape;177;p24"/>
          <p:cNvPicPr preferRelativeResize="0"/>
          <p:nvPr/>
        </p:nvPicPr>
        <p:blipFill>
          <a:blip r:embed="rId4">
            <a:alphaModFix/>
          </a:blip>
          <a:stretch>
            <a:fillRect/>
          </a:stretch>
        </p:blipFill>
        <p:spPr>
          <a:xfrm>
            <a:off x="2868763" y="4382150"/>
            <a:ext cx="1977477" cy="1483100"/>
          </a:xfrm>
          <a:prstGeom prst="rect">
            <a:avLst/>
          </a:prstGeom>
          <a:noFill/>
          <a:ln>
            <a:noFill/>
          </a:ln>
        </p:spPr>
      </p:pic>
      <p:pic>
        <p:nvPicPr>
          <p:cNvPr id="178" name="Google Shape;178;p24"/>
          <p:cNvPicPr preferRelativeResize="0"/>
          <p:nvPr/>
        </p:nvPicPr>
        <p:blipFill>
          <a:blip r:embed="rId5">
            <a:alphaModFix/>
          </a:blip>
          <a:stretch>
            <a:fillRect/>
          </a:stretch>
        </p:blipFill>
        <p:spPr>
          <a:xfrm>
            <a:off x="220038" y="3914080"/>
            <a:ext cx="2113398" cy="1585044"/>
          </a:xfrm>
          <a:prstGeom prst="rect">
            <a:avLst/>
          </a:prstGeom>
          <a:noFill/>
          <a:ln>
            <a:noFill/>
          </a:ln>
        </p:spPr>
      </p:pic>
      <p:pic>
        <p:nvPicPr>
          <p:cNvPr id="179" name="Google Shape;179;p24"/>
          <p:cNvPicPr preferRelativeResize="0"/>
          <p:nvPr/>
        </p:nvPicPr>
        <p:blipFill>
          <a:blip r:embed="rId6">
            <a:alphaModFix/>
          </a:blip>
          <a:stretch>
            <a:fillRect/>
          </a:stretch>
        </p:blipFill>
        <p:spPr>
          <a:xfrm>
            <a:off x="2514201" y="1179599"/>
            <a:ext cx="2288786" cy="3051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311700" y="555600"/>
            <a:ext cx="8645700" cy="755700"/>
          </a:xfrm>
          <a:prstGeom prst="rect">
            <a:avLst/>
          </a:prstGeom>
        </p:spPr>
        <p:txBody>
          <a:bodyPr anchorCtr="0" anchor="b" bIns="91425" lIns="91425" spcFirstLastPara="1" rIns="91425" wrap="square" tIns="91425">
            <a:normAutofit fontScale="90000"/>
          </a:bodyPr>
          <a:lstStyle/>
          <a:p>
            <a:pPr indent="0" lvl="0" marL="0" marR="0" rtl="0" algn="r">
              <a:lnSpc>
                <a:spcPct val="100000"/>
              </a:lnSpc>
              <a:spcBef>
                <a:spcPts val="0"/>
              </a:spcBef>
              <a:spcAft>
                <a:spcPts val="0"/>
              </a:spcAft>
              <a:buNone/>
            </a:pPr>
            <a:r>
              <a:rPr i="1" lang="en-GB" sz="3977">
                <a:solidFill>
                  <a:schemeClr val="lt2"/>
                </a:solidFill>
                <a:highlight>
                  <a:srgbClr val="ECD0BC"/>
                </a:highlight>
                <a:latin typeface="Times New Roman"/>
                <a:ea typeface="Times New Roman"/>
                <a:cs typeface="Times New Roman"/>
                <a:sym typeface="Times New Roman"/>
              </a:rPr>
              <a:t>11η μέρα στο völkerschlachtdenkmal</a:t>
            </a:r>
            <a:endParaRPr i="1" sz="3977">
              <a:solidFill>
                <a:schemeClr val="lt2"/>
              </a:solidFill>
              <a:highlight>
                <a:srgbClr val="ECD0BC"/>
              </a:highlight>
              <a:latin typeface="Times New Roman"/>
              <a:ea typeface="Times New Roman"/>
              <a:cs typeface="Times New Roman"/>
              <a:sym typeface="Times New Roman"/>
            </a:endParaRPr>
          </a:p>
        </p:txBody>
      </p:sp>
      <p:sp>
        <p:nvSpPr>
          <p:cNvPr id="185" name="Google Shape;185;p25"/>
          <p:cNvSpPr txBox="1"/>
          <p:nvPr>
            <p:ph idx="1" type="body"/>
          </p:nvPr>
        </p:nvSpPr>
        <p:spPr>
          <a:xfrm>
            <a:off x="311700" y="1311300"/>
            <a:ext cx="3483900" cy="3616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i="1" lang="en-GB" sz="1866">
                <a:solidFill>
                  <a:schemeClr val="lt2"/>
                </a:solidFill>
                <a:latin typeface="Times New Roman"/>
                <a:ea typeface="Times New Roman"/>
                <a:cs typeface="Times New Roman"/>
                <a:sym typeface="Times New Roman"/>
              </a:rPr>
              <a:t>Την 11η μέρα επισκεφτήκαμε ένα μνημείο, το </a:t>
            </a:r>
            <a:r>
              <a:rPr i="1" lang="en-GB" sz="1866">
                <a:solidFill>
                  <a:schemeClr val="lt2"/>
                </a:solidFill>
                <a:latin typeface="Times New Roman"/>
                <a:ea typeface="Times New Roman"/>
                <a:cs typeface="Times New Roman"/>
                <a:sym typeface="Times New Roman"/>
              </a:rPr>
              <a:t>Völkerschlachtdenkmal</a:t>
            </a:r>
            <a:r>
              <a:rPr i="1" lang="en-GB" sz="1866">
                <a:solidFill>
                  <a:schemeClr val="lt2"/>
                </a:solidFill>
                <a:latin typeface="Times New Roman"/>
                <a:ea typeface="Times New Roman"/>
                <a:cs typeface="Times New Roman"/>
                <a:sym typeface="Times New Roman"/>
              </a:rPr>
              <a:t>, είχαμε μια ώρα για να ανεβούμε 364 σκαλοπάτια, χρησιμοποιήσαμε το ασανσέρ μέχρι τον δεύτερο όροφο αφού δεν </a:t>
            </a:r>
            <a:r>
              <a:rPr i="1" lang="en-GB" sz="1866">
                <a:solidFill>
                  <a:schemeClr val="lt2"/>
                </a:solidFill>
                <a:latin typeface="Times New Roman"/>
                <a:ea typeface="Times New Roman"/>
                <a:cs typeface="Times New Roman"/>
                <a:sym typeface="Times New Roman"/>
              </a:rPr>
              <a:t>έχουμε </a:t>
            </a:r>
            <a:r>
              <a:rPr i="1" lang="en-GB" sz="1866">
                <a:solidFill>
                  <a:schemeClr val="lt2"/>
                </a:solidFill>
                <a:latin typeface="Times New Roman"/>
                <a:ea typeface="Times New Roman"/>
                <a:cs typeface="Times New Roman"/>
                <a:sym typeface="Times New Roman"/>
              </a:rPr>
              <a:t> αρκετό χρόνο, μετά πήγαμε με τα πόδια, τα υπόλοιπα ήταν μια καλή προπόνηση και μετά δεν επέστρεψα στην πανεπιστημιούπολη που πήγαμε και μείναμε στη Λειψία παραλείποντας το δείπνο στη διαδικασία.</a:t>
            </a:r>
            <a:endParaRPr i="1" sz="1866">
              <a:solidFill>
                <a:schemeClr val="lt2"/>
              </a:solidFill>
              <a:latin typeface="Times New Roman"/>
              <a:ea typeface="Times New Roman"/>
              <a:cs typeface="Times New Roman"/>
              <a:sym typeface="Times New Roman"/>
            </a:endParaRPr>
          </a:p>
          <a:p>
            <a:pPr indent="0" lvl="0" marL="0" rtl="0" algn="l">
              <a:spcBef>
                <a:spcPts val="1200"/>
              </a:spcBef>
              <a:spcAft>
                <a:spcPts val="1200"/>
              </a:spcAft>
              <a:buNone/>
            </a:pPr>
            <a:r>
              <a:rPr i="1" lang="en-GB" sz="1866">
                <a:solidFill>
                  <a:schemeClr val="lt2"/>
                </a:solidFill>
                <a:latin typeface="Times New Roman"/>
                <a:ea typeface="Times New Roman"/>
                <a:cs typeface="Times New Roman"/>
                <a:sym typeface="Times New Roman"/>
              </a:rPr>
              <a:t>Μείναμε στη Λειψία μέχρι τις 7:25 και μετά πήραμε το τρένο και επιστρέψαμε.</a:t>
            </a:r>
            <a:endParaRPr/>
          </a:p>
        </p:txBody>
      </p:sp>
      <p:pic>
        <p:nvPicPr>
          <p:cNvPr id="186" name="Google Shape;186;p25"/>
          <p:cNvPicPr preferRelativeResize="0"/>
          <p:nvPr/>
        </p:nvPicPr>
        <p:blipFill>
          <a:blip r:embed="rId3">
            <a:alphaModFix/>
          </a:blip>
          <a:stretch>
            <a:fillRect/>
          </a:stretch>
        </p:blipFill>
        <p:spPr>
          <a:xfrm>
            <a:off x="5627500" y="1355700"/>
            <a:ext cx="2645549" cy="35273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6"/>
          <p:cNvSpPr txBox="1"/>
          <p:nvPr>
            <p:ph type="title"/>
          </p:nvPr>
        </p:nvSpPr>
        <p:spPr>
          <a:xfrm>
            <a:off x="253875" y="179800"/>
            <a:ext cx="8263200" cy="755700"/>
          </a:xfrm>
          <a:prstGeom prst="rect">
            <a:avLst/>
          </a:prstGeom>
        </p:spPr>
        <p:txBody>
          <a:bodyPr anchorCtr="0" anchor="b" bIns="91425" lIns="91425" spcFirstLastPara="1" rIns="91425" wrap="square" tIns="91425">
            <a:normAutofit fontScale="90000"/>
          </a:bodyPr>
          <a:lstStyle/>
          <a:p>
            <a:pPr indent="0" lvl="0" marL="0" marR="38100" rtl="0" algn="l">
              <a:lnSpc>
                <a:spcPct val="128571"/>
              </a:lnSpc>
              <a:spcBef>
                <a:spcPts val="0"/>
              </a:spcBef>
              <a:spcAft>
                <a:spcPts val="0"/>
              </a:spcAft>
              <a:buNone/>
            </a:pPr>
            <a:r>
              <a:rPr i="1" lang="en-GB" sz="3977">
                <a:solidFill>
                  <a:schemeClr val="lt2"/>
                </a:solidFill>
                <a:highlight>
                  <a:srgbClr val="ECD0BC"/>
                </a:highlight>
                <a:latin typeface="Times New Roman"/>
                <a:ea typeface="Times New Roman"/>
                <a:cs typeface="Times New Roman"/>
                <a:sym typeface="Times New Roman"/>
              </a:rPr>
              <a:t>12η μέρα ετοιμαζόμαστε να φύγουμε</a:t>
            </a:r>
            <a:endParaRPr/>
          </a:p>
        </p:txBody>
      </p:sp>
      <p:sp>
        <p:nvSpPr>
          <p:cNvPr id="192" name="Google Shape;192;p26"/>
          <p:cNvSpPr txBox="1"/>
          <p:nvPr>
            <p:ph idx="1" type="body"/>
          </p:nvPr>
        </p:nvSpPr>
        <p:spPr>
          <a:xfrm>
            <a:off x="4296750" y="1022225"/>
            <a:ext cx="4691100" cy="4024200"/>
          </a:xfrm>
          <a:prstGeom prst="rect">
            <a:avLst/>
          </a:prstGeom>
        </p:spPr>
        <p:txBody>
          <a:bodyPr anchorCtr="0" anchor="t" bIns="91425" lIns="91425" spcFirstLastPara="1" rIns="91425" wrap="square" tIns="91425">
            <a:normAutofit lnSpcReduction="20000"/>
          </a:bodyPr>
          <a:lstStyle/>
          <a:p>
            <a:pPr indent="0" lvl="0" marL="0" marR="0" rtl="0" algn="l">
              <a:lnSpc>
                <a:spcPct val="115000"/>
              </a:lnSpc>
              <a:spcBef>
                <a:spcPts val="0"/>
              </a:spcBef>
              <a:spcAft>
                <a:spcPts val="1200"/>
              </a:spcAft>
              <a:buNone/>
            </a:pPr>
            <a:r>
              <a:rPr i="1" lang="en-GB" sz="1866">
                <a:solidFill>
                  <a:schemeClr val="lt2"/>
                </a:solidFill>
                <a:latin typeface="Times New Roman"/>
                <a:ea typeface="Times New Roman"/>
                <a:cs typeface="Times New Roman"/>
                <a:sym typeface="Times New Roman"/>
              </a:rPr>
              <a:t>12η μέρα ετοιμαζόμασταν να φύγουμε, πήγαμε στο "δουλειά" πρώτα στις 10 π.μ. όπως κάθε πρωί, μετά το μεσημεριανό γεύμα μας έδωσαν τα διπλώματα και κάποιος έλεγξε τα δωμάτιά μας πόσο καθαρά ήταν, χρειάζονταν ακόμα καθαρισμό μιας και </a:t>
            </a:r>
            <a:r>
              <a:rPr i="1" lang="en-GB" sz="1866">
                <a:solidFill>
                  <a:schemeClr val="lt2"/>
                </a:solidFill>
                <a:latin typeface="Times New Roman"/>
                <a:ea typeface="Times New Roman"/>
                <a:cs typeface="Times New Roman"/>
                <a:sym typeface="Times New Roman"/>
              </a:rPr>
              <a:t>ετοιμάζουν</a:t>
            </a:r>
            <a:r>
              <a:rPr i="1" lang="en-GB" sz="1866">
                <a:solidFill>
                  <a:schemeClr val="lt2"/>
                </a:solidFill>
                <a:latin typeface="Times New Roman"/>
                <a:ea typeface="Times New Roman"/>
                <a:cs typeface="Times New Roman"/>
                <a:sym typeface="Times New Roman"/>
              </a:rPr>
              <a:t> όλοι της βαλίτσα και τα πάντα. ήταν παντού. Και μετά αφού μας δόθηκαν τα piplomas πήγαμε στα δωμάτιά μας και έπρεπε να συνεχίσουμε να ετοιμάζουμε τα μαζεύματα και να καθαρίζουμε. Και μας έδωσαν οδηγίες να φέρουμε τα καλύμματα κρεβατιού σε ένα συγκεκριμένο μέρος πριν φύγουμε για να πάμε στο αεροδρόμιο.</a:t>
            </a:r>
            <a:endParaRPr i="1" sz="1866">
              <a:solidFill>
                <a:schemeClr val="lt2"/>
              </a:solidFill>
              <a:latin typeface="Times New Roman"/>
              <a:ea typeface="Times New Roman"/>
              <a:cs typeface="Times New Roman"/>
              <a:sym typeface="Times New Roman"/>
            </a:endParaRPr>
          </a:p>
        </p:txBody>
      </p:sp>
      <p:pic>
        <p:nvPicPr>
          <p:cNvPr id="193" name="Google Shape;193;p26"/>
          <p:cNvPicPr preferRelativeResize="0"/>
          <p:nvPr/>
        </p:nvPicPr>
        <p:blipFill>
          <a:blip r:embed="rId3">
            <a:alphaModFix/>
          </a:blip>
          <a:stretch>
            <a:fillRect/>
          </a:stretch>
        </p:blipFill>
        <p:spPr>
          <a:xfrm>
            <a:off x="300500" y="1547388"/>
            <a:ext cx="3865600" cy="28992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7"/>
          <p:cNvSpPr txBox="1"/>
          <p:nvPr>
            <p:ph type="title"/>
          </p:nvPr>
        </p:nvSpPr>
        <p:spPr>
          <a:xfrm>
            <a:off x="2113525" y="459250"/>
            <a:ext cx="6789000" cy="7557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i="1" lang="en-GB" sz="3977">
                <a:solidFill>
                  <a:schemeClr val="lt2"/>
                </a:solidFill>
                <a:highlight>
                  <a:srgbClr val="ECD0BC"/>
                </a:highlight>
                <a:latin typeface="Times New Roman"/>
                <a:ea typeface="Times New Roman"/>
                <a:cs typeface="Times New Roman"/>
                <a:sym typeface="Times New Roman"/>
              </a:rPr>
              <a:t>την τελευταία μέρα, την 13η μέρα</a:t>
            </a:r>
            <a:endParaRPr/>
          </a:p>
        </p:txBody>
      </p:sp>
      <p:sp>
        <p:nvSpPr>
          <p:cNvPr id="199" name="Google Shape;199;p27"/>
          <p:cNvSpPr txBox="1"/>
          <p:nvPr>
            <p:ph idx="1" type="body"/>
          </p:nvPr>
        </p:nvSpPr>
        <p:spPr>
          <a:xfrm>
            <a:off x="311700" y="1481275"/>
            <a:ext cx="3676800" cy="3314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852"/>
              <a:buNone/>
            </a:pPr>
            <a:r>
              <a:rPr i="1" lang="en-GB" sz="1946">
                <a:solidFill>
                  <a:schemeClr val="lt2"/>
                </a:solidFill>
                <a:latin typeface="Times New Roman"/>
                <a:ea typeface="Times New Roman"/>
                <a:cs typeface="Times New Roman"/>
                <a:sym typeface="Times New Roman"/>
              </a:rPr>
              <a:t>την 13η μέρα, χρειαζόμασταν να φάμε στις 7 το πρωί (ώρα Ελλάδας), φύγαμε στις 8 το πρωί για να πάμε στο αεροδρόμιο για να πάμε στον πρώτο μας προορισμό που ήταν η Φρανκφούρτη. Βγήκαμε από το αεροπλάνο και μια ώρα αργότερα πήγαμε με το ίδιο αεροπλάνο για να πετάξουμε πίσω στην Αθήνα.</a:t>
            </a:r>
            <a:endParaRPr i="1" sz="1946">
              <a:solidFill>
                <a:schemeClr val="lt2"/>
              </a:solidFill>
              <a:latin typeface="Times New Roman"/>
              <a:ea typeface="Times New Roman"/>
              <a:cs typeface="Times New Roman"/>
              <a:sym typeface="Times New Roman"/>
            </a:endParaRPr>
          </a:p>
        </p:txBody>
      </p:sp>
      <p:pic>
        <p:nvPicPr>
          <p:cNvPr id="200" name="Google Shape;200;p27"/>
          <p:cNvPicPr preferRelativeResize="0"/>
          <p:nvPr/>
        </p:nvPicPr>
        <p:blipFill>
          <a:blip r:embed="rId3">
            <a:alphaModFix/>
          </a:blip>
          <a:stretch>
            <a:fillRect/>
          </a:stretch>
        </p:blipFill>
        <p:spPr>
          <a:xfrm rot="-136305">
            <a:off x="5203472" y="1649051"/>
            <a:ext cx="2170649" cy="2894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67400" y="183200"/>
            <a:ext cx="4435200" cy="178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i="1" lang="en-GB">
                <a:latin typeface="Times New Roman"/>
                <a:ea typeface="Times New Roman"/>
                <a:cs typeface="Times New Roman"/>
                <a:sym typeface="Times New Roman"/>
              </a:rPr>
              <a:t>Αναχώρηση και άφιξη από την Ελλάδα στη Γερμανία</a:t>
            </a:r>
            <a:endParaRPr i="1">
              <a:latin typeface="Times New Roman"/>
              <a:ea typeface="Times New Roman"/>
              <a:cs typeface="Times New Roman"/>
              <a:sym typeface="Times New Roman"/>
            </a:endParaRPr>
          </a:p>
        </p:txBody>
      </p:sp>
      <p:sp>
        <p:nvSpPr>
          <p:cNvPr id="70" name="Google Shape;70;p14"/>
          <p:cNvSpPr txBox="1"/>
          <p:nvPr>
            <p:ph idx="2" type="body"/>
          </p:nvPr>
        </p:nvSpPr>
        <p:spPr>
          <a:xfrm>
            <a:off x="4959275" y="2626100"/>
            <a:ext cx="3837000" cy="1717200"/>
          </a:xfrm>
          <a:prstGeom prst="rect">
            <a:avLst/>
          </a:prstGeom>
        </p:spPr>
        <p:txBody>
          <a:bodyPr anchorCtr="0" anchor="ctr" bIns="91425" lIns="91425" spcFirstLastPara="1" rIns="91425" wrap="square" tIns="91425">
            <a:normAutofit fontScale="92500" lnSpcReduction="10000"/>
          </a:bodyPr>
          <a:lstStyle/>
          <a:p>
            <a:pPr indent="0" lvl="0" marL="0" rtl="0" algn="l">
              <a:spcBef>
                <a:spcPts val="0"/>
              </a:spcBef>
              <a:spcAft>
                <a:spcPts val="0"/>
              </a:spcAft>
              <a:buNone/>
            </a:pPr>
            <a:r>
              <a:rPr i="1" lang="en-GB"/>
              <a:t>2 Φεβρουαρίου 2024 γύρω στις 9:30 αναχωρήσαμε από το 1ο ΕΠΑ.Λ Ραφήνας για να πάμε στο αεροδρόμιο για να ταξιδέψουμε στη Γερμανία.</a:t>
            </a:r>
            <a:endParaRPr i="1"/>
          </a:p>
          <a:p>
            <a:pPr indent="0" lvl="0" marL="0" rtl="0" algn="l">
              <a:spcBef>
                <a:spcPts val="1200"/>
              </a:spcBef>
              <a:spcAft>
                <a:spcPts val="1200"/>
              </a:spcAft>
              <a:buNone/>
            </a:pPr>
            <a:r>
              <a:t/>
            </a:r>
            <a:endParaRPr i="1" sz="1600"/>
          </a:p>
        </p:txBody>
      </p:sp>
      <p:pic>
        <p:nvPicPr>
          <p:cNvPr id="71" name="Google Shape;71;p14"/>
          <p:cNvPicPr preferRelativeResize="0"/>
          <p:nvPr/>
        </p:nvPicPr>
        <p:blipFill>
          <a:blip r:embed="rId3">
            <a:alphaModFix/>
          </a:blip>
          <a:stretch>
            <a:fillRect/>
          </a:stretch>
        </p:blipFill>
        <p:spPr>
          <a:xfrm rot="-521728">
            <a:off x="520751" y="2324037"/>
            <a:ext cx="1740976" cy="2321302"/>
          </a:xfrm>
          <a:prstGeom prst="rect">
            <a:avLst/>
          </a:prstGeom>
          <a:noFill/>
          <a:ln>
            <a:noFill/>
          </a:ln>
        </p:spPr>
      </p:pic>
      <p:pic>
        <p:nvPicPr>
          <p:cNvPr id="72" name="Google Shape;72;p14"/>
          <p:cNvPicPr preferRelativeResize="0"/>
          <p:nvPr/>
        </p:nvPicPr>
        <p:blipFill>
          <a:blip r:embed="rId4">
            <a:alphaModFix/>
          </a:blip>
          <a:stretch>
            <a:fillRect/>
          </a:stretch>
        </p:blipFill>
        <p:spPr>
          <a:xfrm rot="710476">
            <a:off x="2387340" y="2191429"/>
            <a:ext cx="1939920" cy="25865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4188300" y="125300"/>
            <a:ext cx="4644000" cy="968400"/>
          </a:xfrm>
          <a:prstGeom prst="rect">
            <a:avLst/>
          </a:prstGeom>
        </p:spPr>
        <p:txBody>
          <a:bodyPr anchorCtr="0" anchor="b" bIns="91425" lIns="91425" spcFirstLastPara="1" rIns="91425" wrap="square" tIns="91425">
            <a:normAutofit/>
          </a:bodyPr>
          <a:lstStyle/>
          <a:p>
            <a:pPr indent="0" lvl="0" marL="0" marR="38100" rtl="0" algn="l">
              <a:lnSpc>
                <a:spcPct val="128571"/>
              </a:lnSpc>
              <a:spcBef>
                <a:spcPts val="0"/>
              </a:spcBef>
              <a:spcAft>
                <a:spcPts val="0"/>
              </a:spcAft>
              <a:buNone/>
            </a:pPr>
            <a:r>
              <a:rPr i="1" lang="en-GB">
                <a:solidFill>
                  <a:schemeClr val="lt2"/>
                </a:solidFill>
                <a:highlight>
                  <a:srgbClr val="ECD0BC"/>
                </a:highlight>
                <a:latin typeface="Times New Roman"/>
                <a:ea typeface="Times New Roman"/>
                <a:cs typeface="Times New Roman"/>
                <a:sym typeface="Times New Roman"/>
              </a:rPr>
              <a:t>Ταξίδι  Α</a:t>
            </a:r>
            <a:r>
              <a:rPr i="1" lang="en-GB">
                <a:solidFill>
                  <a:schemeClr val="lt2"/>
                </a:solidFill>
                <a:highlight>
                  <a:srgbClr val="ECD0BC"/>
                </a:highlight>
                <a:latin typeface="Times New Roman"/>
                <a:ea typeface="Times New Roman"/>
                <a:cs typeface="Times New Roman"/>
                <a:sym typeface="Times New Roman"/>
              </a:rPr>
              <a:t>εροπλάνου</a:t>
            </a:r>
            <a:r>
              <a:rPr i="1" lang="en-GB">
                <a:solidFill>
                  <a:schemeClr val="lt2"/>
                </a:solidFill>
              </a:rPr>
              <a:t> </a:t>
            </a:r>
            <a:endParaRPr sz="4800"/>
          </a:p>
        </p:txBody>
      </p:sp>
      <p:sp>
        <p:nvSpPr>
          <p:cNvPr id="78" name="Google Shape;78;p15"/>
          <p:cNvSpPr txBox="1"/>
          <p:nvPr>
            <p:ph idx="1" type="body"/>
          </p:nvPr>
        </p:nvSpPr>
        <p:spPr>
          <a:xfrm>
            <a:off x="278275" y="486475"/>
            <a:ext cx="3876600" cy="4253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chemeClr val="dk1"/>
              </a:buClr>
              <a:buSzPct val="52488"/>
              <a:buFont typeface="Arial"/>
              <a:buNone/>
            </a:pPr>
            <a:r>
              <a:rPr i="1" lang="en-GB" sz="2095">
                <a:solidFill>
                  <a:schemeClr val="lt2"/>
                </a:solidFill>
                <a:latin typeface="Times New Roman"/>
                <a:ea typeface="Times New Roman"/>
                <a:cs typeface="Times New Roman"/>
                <a:sym typeface="Times New Roman"/>
              </a:rPr>
              <a:t>1:15 ήμασταν στο αεροπλάνο και ξεκίνησε για τον πρώτο μας προορισμό από την Αθήνα, τον Ελ.Βενιζέλο, στη Φρανκφούρτη.</a:t>
            </a:r>
            <a:endParaRPr i="1" sz="2095">
              <a:solidFill>
                <a:schemeClr val="lt2"/>
              </a:solidFill>
              <a:latin typeface="Times New Roman"/>
              <a:ea typeface="Times New Roman"/>
              <a:cs typeface="Times New Roman"/>
              <a:sym typeface="Times New Roman"/>
            </a:endParaRPr>
          </a:p>
          <a:p>
            <a:pPr indent="0" lvl="0" marL="0" rtl="0" algn="l">
              <a:spcBef>
                <a:spcPts val="1200"/>
              </a:spcBef>
              <a:spcAft>
                <a:spcPts val="0"/>
              </a:spcAft>
              <a:buNone/>
            </a:pPr>
            <a:r>
              <a:rPr i="1" lang="en-GB" sz="2095">
                <a:solidFill>
                  <a:schemeClr val="lt2"/>
                </a:solidFill>
                <a:latin typeface="Times New Roman"/>
                <a:ea typeface="Times New Roman"/>
                <a:cs typeface="Times New Roman"/>
                <a:sym typeface="Times New Roman"/>
              </a:rPr>
              <a:t>Φτάσαμε στη Φρανκφούρτη γύρω στις 3:40.</a:t>
            </a:r>
            <a:endParaRPr i="1" sz="2095">
              <a:solidFill>
                <a:schemeClr val="lt2"/>
              </a:solidFill>
              <a:latin typeface="Times New Roman"/>
              <a:ea typeface="Times New Roman"/>
              <a:cs typeface="Times New Roman"/>
              <a:sym typeface="Times New Roman"/>
            </a:endParaRPr>
          </a:p>
          <a:p>
            <a:pPr indent="0" lvl="0" marL="0" rtl="0" algn="l">
              <a:spcBef>
                <a:spcPts val="1200"/>
              </a:spcBef>
              <a:spcAft>
                <a:spcPts val="0"/>
              </a:spcAft>
              <a:buNone/>
            </a:pPr>
            <a:r>
              <a:rPr i="1" lang="en-GB" sz="2095">
                <a:solidFill>
                  <a:schemeClr val="lt2"/>
                </a:solidFill>
                <a:latin typeface="Times New Roman"/>
                <a:ea typeface="Times New Roman"/>
                <a:cs typeface="Times New Roman"/>
                <a:sym typeface="Times New Roman"/>
              </a:rPr>
              <a:t>Γύρω στις 5:35 μ.μ. αναχωρήσαμε από τη Φρανκφούρτη και μπήκαμε στο αεροπλάνο για τη Λειψία όπου φτάσαμε στις 7:40</a:t>
            </a:r>
            <a:endParaRPr i="1" sz="2095">
              <a:solidFill>
                <a:schemeClr val="lt2"/>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ct val="104538"/>
              <a:buFont typeface="Arial"/>
              <a:buNone/>
            </a:pPr>
            <a:r>
              <a:rPr i="1" lang="en-GB" sz="1052">
                <a:solidFill>
                  <a:schemeClr val="lt2"/>
                </a:solidFill>
                <a:latin typeface="Times New Roman"/>
                <a:ea typeface="Times New Roman"/>
                <a:cs typeface="Times New Roman"/>
                <a:sym typeface="Times New Roman"/>
              </a:rPr>
              <a:t>(παρακαλώ θυμηθείτε εννοούμε ελληνικές ώρες αφού η Ελλάδα και η Γερμανία έχουν 1 ώρα διαφορά)</a:t>
            </a:r>
            <a:endParaRPr i="1" sz="1052">
              <a:solidFill>
                <a:schemeClr val="lt2"/>
              </a:solidFill>
              <a:latin typeface="Times New Roman"/>
              <a:ea typeface="Times New Roman"/>
              <a:cs typeface="Times New Roman"/>
              <a:sym typeface="Times New Roman"/>
            </a:endParaRPr>
          </a:p>
          <a:p>
            <a:pPr indent="0" lvl="0" marL="0" rtl="0" algn="l">
              <a:spcBef>
                <a:spcPts val="1200"/>
              </a:spcBef>
              <a:spcAft>
                <a:spcPts val="1200"/>
              </a:spcAft>
              <a:buNone/>
            </a:pPr>
            <a:r>
              <a:t/>
            </a:r>
            <a:endParaRPr/>
          </a:p>
        </p:txBody>
      </p:sp>
      <p:pic>
        <p:nvPicPr>
          <p:cNvPr id="79" name="Google Shape;79;p15"/>
          <p:cNvPicPr preferRelativeResize="0"/>
          <p:nvPr/>
        </p:nvPicPr>
        <p:blipFill>
          <a:blip r:embed="rId3">
            <a:alphaModFix/>
          </a:blip>
          <a:stretch>
            <a:fillRect/>
          </a:stretch>
        </p:blipFill>
        <p:spPr>
          <a:xfrm rot="145957">
            <a:off x="3994399" y="1315875"/>
            <a:ext cx="1945949" cy="2594599"/>
          </a:xfrm>
          <a:prstGeom prst="rect">
            <a:avLst/>
          </a:prstGeom>
          <a:noFill/>
          <a:ln>
            <a:noFill/>
          </a:ln>
        </p:spPr>
      </p:pic>
      <p:pic>
        <p:nvPicPr>
          <p:cNvPr id="80" name="Google Shape;80;p15"/>
          <p:cNvPicPr preferRelativeResize="0"/>
          <p:nvPr/>
        </p:nvPicPr>
        <p:blipFill>
          <a:blip r:embed="rId4">
            <a:alphaModFix/>
          </a:blip>
          <a:stretch>
            <a:fillRect/>
          </a:stretch>
        </p:blipFill>
        <p:spPr>
          <a:xfrm rot="1108040">
            <a:off x="5232813" y="2123864"/>
            <a:ext cx="2133601" cy="2675596"/>
          </a:xfrm>
          <a:prstGeom prst="rect">
            <a:avLst/>
          </a:prstGeom>
          <a:noFill/>
          <a:ln>
            <a:noFill/>
          </a:ln>
        </p:spPr>
      </p:pic>
      <p:pic>
        <p:nvPicPr>
          <p:cNvPr id="81" name="Google Shape;81;p15"/>
          <p:cNvPicPr preferRelativeResize="0"/>
          <p:nvPr/>
        </p:nvPicPr>
        <p:blipFill>
          <a:blip r:embed="rId5">
            <a:alphaModFix/>
          </a:blip>
          <a:stretch>
            <a:fillRect/>
          </a:stretch>
        </p:blipFill>
        <p:spPr>
          <a:xfrm rot="-612672">
            <a:off x="6908883" y="1296293"/>
            <a:ext cx="1913186" cy="25509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i="1" lang="en-GB">
                <a:solidFill>
                  <a:schemeClr val="lt2"/>
                </a:solidFill>
                <a:highlight>
                  <a:srgbClr val="ECD0BC"/>
                </a:highlight>
                <a:latin typeface="Times New Roman"/>
                <a:ea typeface="Times New Roman"/>
                <a:cs typeface="Times New Roman"/>
                <a:sym typeface="Times New Roman"/>
              </a:rPr>
              <a:t>Με το που φτασαμε…</a:t>
            </a:r>
            <a:endParaRPr i="1">
              <a:solidFill>
                <a:schemeClr val="lt2"/>
              </a:solidFill>
              <a:highlight>
                <a:srgbClr val="ECD0BC"/>
              </a:highlight>
              <a:latin typeface="Times New Roman"/>
              <a:ea typeface="Times New Roman"/>
              <a:cs typeface="Times New Roman"/>
              <a:sym typeface="Times New Roman"/>
            </a:endParaRPr>
          </a:p>
        </p:txBody>
      </p:sp>
      <p:sp>
        <p:nvSpPr>
          <p:cNvPr id="87" name="Google Shape;87;p16"/>
          <p:cNvSpPr txBox="1"/>
          <p:nvPr>
            <p:ph idx="1" type="body"/>
          </p:nvPr>
        </p:nvSpPr>
        <p:spPr>
          <a:xfrm>
            <a:off x="433300" y="4265125"/>
            <a:ext cx="1535700" cy="729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solidFill>
                  <a:schemeClr val="lt1"/>
                </a:solidFill>
              </a:rPr>
              <a:t>.</a:t>
            </a:r>
            <a:endParaRPr>
              <a:solidFill>
                <a:schemeClr val="lt1"/>
              </a:solidFill>
            </a:endParaRPr>
          </a:p>
        </p:txBody>
      </p:sp>
      <p:sp>
        <p:nvSpPr>
          <p:cNvPr id="88" name="Google Shape;88;p16"/>
          <p:cNvSpPr txBox="1"/>
          <p:nvPr>
            <p:ph idx="2" type="body"/>
          </p:nvPr>
        </p:nvSpPr>
        <p:spPr>
          <a:xfrm>
            <a:off x="311650" y="1225225"/>
            <a:ext cx="8520600" cy="2808600"/>
          </a:xfrm>
          <a:prstGeom prst="rect">
            <a:avLst/>
          </a:prstGeom>
        </p:spPr>
        <p:txBody>
          <a:bodyPr anchorCtr="0" anchor="t" bIns="91425" lIns="91425" spcFirstLastPara="1" rIns="91425" wrap="square" tIns="91425">
            <a:normAutofit lnSpcReduction="10000"/>
          </a:bodyPr>
          <a:lstStyle/>
          <a:p>
            <a:pPr indent="0" lvl="0" marL="0" marR="0" rtl="0" algn="l">
              <a:lnSpc>
                <a:spcPct val="115000"/>
              </a:lnSpc>
              <a:spcBef>
                <a:spcPts val="0"/>
              </a:spcBef>
              <a:spcAft>
                <a:spcPts val="0"/>
              </a:spcAft>
              <a:buNone/>
            </a:pPr>
            <a:r>
              <a:rPr i="1" lang="en-GB" sz="2095">
                <a:solidFill>
                  <a:schemeClr val="lt2"/>
                </a:solidFill>
                <a:latin typeface="Times New Roman"/>
                <a:ea typeface="Times New Roman"/>
                <a:cs typeface="Times New Roman"/>
                <a:sym typeface="Times New Roman"/>
              </a:rPr>
              <a:t>Στις 21:20 φτάσαμε στην πανεπιστημιούπολη με ένα λεωφορείο. Και μας είπαν μερικά πράγματα για την campus και τους κανόνες της. Μετά αφήσαμε τις βαλίτσες στο κλαμπ της campus και οδηγηθήκαμε στην κουζίνα για να φάμε, δεν είχαμε τίποτα να φάμε όλη μέρα, να περιμένεις αν κάποιος αγόρασε κάτι για φαγητό. Στις 9:45 σύραμε τις βαλίτσες μας στις σκάλες και πήγαμε στα δωμάτιά μας.</a:t>
            </a:r>
            <a:endParaRPr i="1" sz="2095">
              <a:solidFill>
                <a:schemeClr val="lt2"/>
              </a:solidFill>
              <a:latin typeface="Times New Roman"/>
              <a:ea typeface="Times New Roman"/>
              <a:cs typeface="Times New Roman"/>
              <a:sym typeface="Times New Roman"/>
            </a:endParaRPr>
          </a:p>
          <a:p>
            <a:pPr indent="0" lvl="0" marL="0" marR="0" rtl="0" algn="l">
              <a:lnSpc>
                <a:spcPct val="115000"/>
              </a:lnSpc>
              <a:spcBef>
                <a:spcPts val="1200"/>
              </a:spcBef>
              <a:spcAft>
                <a:spcPts val="1200"/>
              </a:spcAft>
              <a:buNone/>
            </a:pPr>
            <a:r>
              <a:t/>
            </a:r>
            <a:endParaRPr i="1" sz="2095">
              <a:solidFill>
                <a:schemeClr val="lt2"/>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4920725" y="247050"/>
            <a:ext cx="4045200" cy="1463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a:solidFill>
                  <a:schemeClr val="lt1"/>
                </a:solidFill>
                <a:latin typeface="Times New Roman"/>
                <a:ea typeface="Times New Roman"/>
                <a:cs typeface="Times New Roman"/>
                <a:sym typeface="Times New Roman"/>
              </a:rPr>
              <a:t>Η πρωτη μερα βολτα στην λειψια</a:t>
            </a:r>
            <a:endParaRPr>
              <a:solidFill>
                <a:schemeClr val="lt1"/>
              </a:solidFill>
              <a:latin typeface="Times New Roman"/>
              <a:ea typeface="Times New Roman"/>
              <a:cs typeface="Times New Roman"/>
              <a:sym typeface="Times New Roman"/>
            </a:endParaRPr>
          </a:p>
        </p:txBody>
      </p:sp>
      <p:sp>
        <p:nvSpPr>
          <p:cNvPr id="94" name="Google Shape;94;p17"/>
          <p:cNvSpPr txBox="1"/>
          <p:nvPr>
            <p:ph idx="2" type="body"/>
          </p:nvPr>
        </p:nvSpPr>
        <p:spPr>
          <a:xfrm>
            <a:off x="270900" y="577050"/>
            <a:ext cx="38370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1200"/>
              </a:spcAft>
              <a:buNone/>
            </a:pPr>
            <a:r>
              <a:rPr i="1" lang="en-GB" sz="2095">
                <a:solidFill>
                  <a:schemeClr val="lt2"/>
                </a:solidFill>
                <a:latin typeface="Times New Roman"/>
                <a:ea typeface="Times New Roman"/>
                <a:cs typeface="Times New Roman"/>
                <a:sym typeface="Times New Roman"/>
              </a:rPr>
              <a:t>Την επόμενη μέρα στη Γερμανία ήταν Σάββατο και δεν κάναμε μάθημα. </a:t>
            </a:r>
            <a:r>
              <a:rPr i="1" lang="en-GB" sz="2095">
                <a:solidFill>
                  <a:schemeClr val="lt2"/>
                </a:solidFill>
                <a:latin typeface="Times New Roman"/>
                <a:ea typeface="Times New Roman"/>
                <a:cs typeface="Times New Roman"/>
                <a:sym typeface="Times New Roman"/>
              </a:rPr>
              <a:t>Βγήκαμε</a:t>
            </a:r>
            <a:r>
              <a:rPr i="1" lang="en-GB" sz="2095">
                <a:solidFill>
                  <a:schemeClr val="lt2"/>
                </a:solidFill>
                <a:latin typeface="Times New Roman"/>
                <a:ea typeface="Times New Roman"/>
                <a:cs typeface="Times New Roman"/>
                <a:sym typeface="Times New Roman"/>
              </a:rPr>
              <a:t> λοιπόν για μια βόλτα, πήραμε οδηγίες, αλλά χαθήκαμε για 45 λεπτά μέχρι που μια ευγενική κυρία οδηγός λεωφορείου και πολλά άλλα άτομα βοήθησαν στην πόλη, κάτι που βοήθησε πολύ να πάμε στην πόλη. Ήταν ένα ολόκληρο ταξίδι από μόνο του.</a:t>
            </a:r>
            <a:endParaRPr/>
          </a:p>
        </p:txBody>
      </p:sp>
      <p:sp>
        <p:nvSpPr>
          <p:cNvPr id="95" name="Google Shape;95;p17"/>
          <p:cNvSpPr txBox="1"/>
          <p:nvPr>
            <p:ph idx="1" type="subTitle"/>
          </p:nvPr>
        </p:nvSpPr>
        <p:spPr>
          <a:xfrm>
            <a:off x="1751925" y="4165441"/>
            <a:ext cx="2682600" cy="79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lt1"/>
                </a:solidFill>
              </a:rPr>
              <a:t>.</a:t>
            </a:r>
            <a:endParaRPr>
              <a:solidFill>
                <a:schemeClr val="lt1"/>
              </a:solidFill>
            </a:endParaRPr>
          </a:p>
        </p:txBody>
      </p:sp>
      <p:pic>
        <p:nvPicPr>
          <p:cNvPr id="96" name="Google Shape;96;p17"/>
          <p:cNvPicPr preferRelativeResize="0"/>
          <p:nvPr/>
        </p:nvPicPr>
        <p:blipFill rotWithShape="1">
          <a:blip r:embed="rId3">
            <a:alphaModFix/>
          </a:blip>
          <a:srcRect b="0" l="0" r="0" t="0"/>
          <a:stretch/>
        </p:blipFill>
        <p:spPr>
          <a:xfrm>
            <a:off x="5566100" y="1710450"/>
            <a:ext cx="2644225" cy="2593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311700" y="1690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i="1" lang="en-GB">
                <a:solidFill>
                  <a:schemeClr val="lt2"/>
                </a:solidFill>
                <a:highlight>
                  <a:srgbClr val="ECD0BC"/>
                </a:highlight>
                <a:latin typeface="Times New Roman"/>
                <a:ea typeface="Times New Roman"/>
                <a:cs typeface="Times New Roman"/>
                <a:sym typeface="Times New Roman"/>
              </a:rPr>
              <a:t>2η ημερα στην δρεσδη</a:t>
            </a:r>
            <a:endParaRPr/>
          </a:p>
        </p:txBody>
      </p:sp>
      <p:sp>
        <p:nvSpPr>
          <p:cNvPr id="102" name="Google Shape;102;p18"/>
          <p:cNvSpPr txBox="1"/>
          <p:nvPr>
            <p:ph idx="1" type="body"/>
          </p:nvPr>
        </p:nvSpPr>
        <p:spPr>
          <a:xfrm>
            <a:off x="8904725" y="169075"/>
            <a:ext cx="150900" cy="10263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1200"/>
              </a:spcAft>
              <a:buNone/>
            </a:pPr>
            <a:r>
              <a:t/>
            </a:r>
            <a:endParaRPr/>
          </a:p>
        </p:txBody>
      </p:sp>
      <p:sp>
        <p:nvSpPr>
          <p:cNvPr id="103" name="Google Shape;103;p18"/>
          <p:cNvSpPr txBox="1"/>
          <p:nvPr>
            <p:ph idx="2" type="body"/>
          </p:nvPr>
        </p:nvSpPr>
        <p:spPr>
          <a:xfrm>
            <a:off x="4832400" y="1000375"/>
            <a:ext cx="3999900" cy="33540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1200"/>
              </a:spcAft>
              <a:buNone/>
            </a:pPr>
            <a:r>
              <a:rPr i="1" lang="en-GB" sz="2095">
                <a:solidFill>
                  <a:schemeClr val="lt2"/>
                </a:solidFill>
                <a:latin typeface="Times New Roman"/>
                <a:ea typeface="Times New Roman"/>
                <a:cs typeface="Times New Roman"/>
                <a:sym typeface="Times New Roman"/>
              </a:rPr>
              <a:t>Τη δεύτερη μέρα ήταν Κυριακή πήγαμε στη Δρέσδη. Ξεκινήσαμε από την πανεπιστημιούπολη γύρω στις 10 το πρωί και φτάσαμε στις 12 το μεσημέρι. Έβρεχε και το κάναμε στο λεωφορείο, η ξενάγηση με τον ξεναγό, στις 14:00 τελείωσε η ξενάγηση και ήμασταν ελεύθεροι έξω, ακόμα βρέχει, χωριστήκαμε σε ομάδες και όλοι διασκέδασαν μέχρι τις 3:45 όπου έπρεπε να είμαστε το λεωφορείο όλοι μας να φύγουμε στις 4 το απόγευμα ακριβώς.</a:t>
            </a:r>
            <a:endParaRPr i="1" sz="2095">
              <a:solidFill>
                <a:schemeClr val="lt2"/>
              </a:solidFill>
              <a:latin typeface="Times New Roman"/>
              <a:ea typeface="Times New Roman"/>
              <a:cs typeface="Times New Roman"/>
              <a:sym typeface="Times New Roman"/>
            </a:endParaRPr>
          </a:p>
        </p:txBody>
      </p:sp>
      <p:pic>
        <p:nvPicPr>
          <p:cNvPr id="104" name="Google Shape;104;p18"/>
          <p:cNvPicPr preferRelativeResize="0"/>
          <p:nvPr/>
        </p:nvPicPr>
        <p:blipFill>
          <a:blip r:embed="rId3">
            <a:alphaModFix/>
          </a:blip>
          <a:stretch>
            <a:fillRect/>
          </a:stretch>
        </p:blipFill>
        <p:spPr>
          <a:xfrm>
            <a:off x="5118100" y="4466872"/>
            <a:ext cx="3092250" cy="1312201"/>
          </a:xfrm>
          <a:prstGeom prst="rect">
            <a:avLst/>
          </a:prstGeom>
          <a:noFill/>
          <a:ln>
            <a:noFill/>
          </a:ln>
        </p:spPr>
      </p:pic>
      <p:pic>
        <p:nvPicPr>
          <p:cNvPr id="105" name="Google Shape;105;p18"/>
          <p:cNvPicPr preferRelativeResize="0"/>
          <p:nvPr/>
        </p:nvPicPr>
        <p:blipFill>
          <a:blip r:embed="rId4">
            <a:alphaModFix/>
          </a:blip>
          <a:stretch>
            <a:fillRect/>
          </a:stretch>
        </p:blipFill>
        <p:spPr>
          <a:xfrm rot="179714">
            <a:off x="131949" y="2688675"/>
            <a:ext cx="1551198" cy="1170223"/>
          </a:xfrm>
          <a:prstGeom prst="rect">
            <a:avLst/>
          </a:prstGeom>
          <a:noFill/>
          <a:ln>
            <a:noFill/>
          </a:ln>
        </p:spPr>
      </p:pic>
      <p:pic>
        <p:nvPicPr>
          <p:cNvPr id="106" name="Google Shape;106;p18"/>
          <p:cNvPicPr preferRelativeResize="0"/>
          <p:nvPr/>
        </p:nvPicPr>
        <p:blipFill>
          <a:blip r:embed="rId5">
            <a:alphaModFix/>
          </a:blip>
          <a:stretch>
            <a:fillRect/>
          </a:stretch>
        </p:blipFill>
        <p:spPr>
          <a:xfrm>
            <a:off x="862705" y="4636863"/>
            <a:ext cx="2821309" cy="1197224"/>
          </a:xfrm>
          <a:prstGeom prst="rect">
            <a:avLst/>
          </a:prstGeom>
          <a:noFill/>
          <a:ln>
            <a:noFill/>
          </a:ln>
        </p:spPr>
      </p:pic>
      <p:pic>
        <p:nvPicPr>
          <p:cNvPr id="107" name="Google Shape;107;p18"/>
          <p:cNvPicPr preferRelativeResize="0"/>
          <p:nvPr/>
        </p:nvPicPr>
        <p:blipFill>
          <a:blip r:embed="rId6">
            <a:alphaModFix/>
          </a:blip>
          <a:stretch>
            <a:fillRect/>
          </a:stretch>
        </p:blipFill>
        <p:spPr>
          <a:xfrm rot="-208966">
            <a:off x="165972" y="1191320"/>
            <a:ext cx="1485852" cy="1120908"/>
          </a:xfrm>
          <a:prstGeom prst="rect">
            <a:avLst/>
          </a:prstGeom>
          <a:noFill/>
          <a:ln>
            <a:noFill/>
          </a:ln>
        </p:spPr>
      </p:pic>
      <p:pic>
        <p:nvPicPr>
          <p:cNvPr id="108" name="Google Shape;108;p18"/>
          <p:cNvPicPr preferRelativeResize="0"/>
          <p:nvPr/>
        </p:nvPicPr>
        <p:blipFill>
          <a:blip r:embed="rId7">
            <a:alphaModFix/>
          </a:blip>
          <a:stretch>
            <a:fillRect/>
          </a:stretch>
        </p:blipFill>
        <p:spPr>
          <a:xfrm rot="-292538">
            <a:off x="320937" y="3675487"/>
            <a:ext cx="1650475" cy="1245117"/>
          </a:xfrm>
          <a:prstGeom prst="rect">
            <a:avLst/>
          </a:prstGeom>
          <a:noFill/>
          <a:ln>
            <a:noFill/>
          </a:ln>
        </p:spPr>
      </p:pic>
      <p:pic>
        <p:nvPicPr>
          <p:cNvPr id="109" name="Google Shape;109;p18"/>
          <p:cNvPicPr preferRelativeResize="0"/>
          <p:nvPr/>
        </p:nvPicPr>
        <p:blipFill>
          <a:blip r:embed="rId8">
            <a:alphaModFix/>
          </a:blip>
          <a:stretch>
            <a:fillRect/>
          </a:stretch>
        </p:blipFill>
        <p:spPr>
          <a:xfrm rot="-142233">
            <a:off x="2254131" y="1070941"/>
            <a:ext cx="2036789" cy="1536547"/>
          </a:xfrm>
          <a:prstGeom prst="rect">
            <a:avLst/>
          </a:prstGeom>
          <a:noFill/>
          <a:ln>
            <a:noFill/>
          </a:ln>
        </p:spPr>
      </p:pic>
      <p:pic>
        <p:nvPicPr>
          <p:cNvPr id="110" name="Google Shape;110;p18"/>
          <p:cNvPicPr preferRelativeResize="0"/>
          <p:nvPr/>
        </p:nvPicPr>
        <p:blipFill>
          <a:blip r:embed="rId9">
            <a:alphaModFix/>
          </a:blip>
          <a:stretch>
            <a:fillRect/>
          </a:stretch>
        </p:blipFill>
        <p:spPr>
          <a:xfrm rot="222633">
            <a:off x="1023375" y="1865391"/>
            <a:ext cx="1397956" cy="1054591"/>
          </a:xfrm>
          <a:prstGeom prst="rect">
            <a:avLst/>
          </a:prstGeom>
          <a:noFill/>
          <a:ln>
            <a:noFill/>
          </a:ln>
        </p:spPr>
      </p:pic>
      <p:pic>
        <p:nvPicPr>
          <p:cNvPr id="111" name="Google Shape;111;p18"/>
          <p:cNvPicPr preferRelativeResize="0"/>
          <p:nvPr/>
        </p:nvPicPr>
        <p:blipFill>
          <a:blip r:embed="rId10">
            <a:alphaModFix/>
          </a:blip>
          <a:stretch>
            <a:fillRect/>
          </a:stretch>
        </p:blipFill>
        <p:spPr>
          <a:xfrm>
            <a:off x="3039526" y="3675496"/>
            <a:ext cx="1650474" cy="1245117"/>
          </a:xfrm>
          <a:prstGeom prst="rect">
            <a:avLst/>
          </a:prstGeom>
          <a:noFill/>
          <a:ln>
            <a:noFill/>
          </a:ln>
        </p:spPr>
      </p:pic>
      <p:pic>
        <p:nvPicPr>
          <p:cNvPr id="112" name="Google Shape;112;p18"/>
          <p:cNvPicPr preferRelativeResize="0"/>
          <p:nvPr/>
        </p:nvPicPr>
        <p:blipFill>
          <a:blip r:embed="rId11">
            <a:alphaModFix/>
          </a:blip>
          <a:stretch>
            <a:fillRect/>
          </a:stretch>
        </p:blipFill>
        <p:spPr>
          <a:xfrm rot="126707">
            <a:off x="2943315" y="2478992"/>
            <a:ext cx="1606895" cy="1212236"/>
          </a:xfrm>
          <a:prstGeom prst="rect">
            <a:avLst/>
          </a:prstGeom>
          <a:noFill/>
          <a:ln>
            <a:noFill/>
          </a:ln>
        </p:spPr>
      </p:pic>
      <p:pic>
        <p:nvPicPr>
          <p:cNvPr id="113" name="Google Shape;113;p18"/>
          <p:cNvPicPr preferRelativeResize="0"/>
          <p:nvPr/>
        </p:nvPicPr>
        <p:blipFill>
          <a:blip r:embed="rId12">
            <a:alphaModFix/>
          </a:blip>
          <a:stretch>
            <a:fillRect/>
          </a:stretch>
        </p:blipFill>
        <p:spPr>
          <a:xfrm rot="-224995">
            <a:off x="1541727" y="3010757"/>
            <a:ext cx="1463274" cy="11038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t/>
            </a:r>
            <a:endParaRPr i="1">
              <a:solidFill>
                <a:schemeClr val="lt2"/>
              </a:solidFill>
              <a:highlight>
                <a:srgbClr val="ECD0BC"/>
              </a:highlight>
              <a:latin typeface="Times New Roman"/>
              <a:ea typeface="Times New Roman"/>
              <a:cs typeface="Times New Roman"/>
              <a:sym typeface="Times New Roman"/>
            </a:endParaRPr>
          </a:p>
          <a:p>
            <a:pPr indent="0" lvl="0" marL="0" rtl="0" algn="r">
              <a:spcBef>
                <a:spcPts val="0"/>
              </a:spcBef>
              <a:spcAft>
                <a:spcPts val="0"/>
              </a:spcAft>
              <a:buNone/>
            </a:pPr>
            <a:r>
              <a:rPr i="1" lang="en-GB">
                <a:solidFill>
                  <a:schemeClr val="lt2"/>
                </a:solidFill>
                <a:highlight>
                  <a:srgbClr val="ECD0BC"/>
                </a:highlight>
                <a:latin typeface="Times New Roman"/>
                <a:ea typeface="Times New Roman"/>
                <a:cs typeface="Times New Roman"/>
                <a:sym typeface="Times New Roman"/>
              </a:rPr>
              <a:t>το πρώτο μας μάθημα, 3η μέρα</a:t>
            </a:r>
            <a:endParaRPr i="1">
              <a:solidFill>
                <a:schemeClr val="lt2"/>
              </a:solidFill>
              <a:highlight>
                <a:srgbClr val="ECD0BC"/>
              </a:highlight>
              <a:latin typeface="Times New Roman"/>
              <a:ea typeface="Times New Roman"/>
              <a:cs typeface="Times New Roman"/>
              <a:sym typeface="Times New Roman"/>
            </a:endParaRPr>
          </a:p>
        </p:txBody>
      </p:sp>
      <p:sp>
        <p:nvSpPr>
          <p:cNvPr id="119" name="Google Shape;119;p19"/>
          <p:cNvSpPr txBox="1"/>
          <p:nvPr>
            <p:ph idx="1" type="body"/>
          </p:nvPr>
        </p:nvSpPr>
        <p:spPr>
          <a:xfrm>
            <a:off x="311700" y="1225225"/>
            <a:ext cx="3999900" cy="33540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1200"/>
              </a:spcAft>
              <a:buNone/>
            </a:pPr>
            <a:r>
              <a:rPr i="1" lang="en-GB" sz="2095">
                <a:solidFill>
                  <a:schemeClr val="lt2"/>
                </a:solidFill>
                <a:latin typeface="Times New Roman"/>
                <a:ea typeface="Times New Roman"/>
                <a:cs typeface="Times New Roman"/>
                <a:sym typeface="Times New Roman"/>
              </a:rPr>
              <a:t>Τη Δευτέρα 5 Φεβρουαρίου κάναμε μια πραγματική ξενάγηση στην πανεπιστημιούπολη μέχρι το μεσημεριανό γεύμα (1:50 (ώρα Ελλάδας)) και μας έδωσαν ένα αρκουδάκι για να τραβήξουμε φωτογραφίες από όλο το ταξίδι. Μετά το μεσημεριανό γεύμα κάναμε το πρώτο μας μάθημα και κάναμε μια εισαγωγή με τον δάσκαλο, ο Ιβάν ήταν το όνομά του. Και ήταν ο δάσκαλός μας για το υπόλοιπο ταξίδι.</a:t>
            </a:r>
            <a:endParaRPr i="1" sz="2095">
              <a:solidFill>
                <a:schemeClr val="lt2"/>
              </a:solidFill>
              <a:latin typeface="Times New Roman"/>
              <a:ea typeface="Times New Roman"/>
              <a:cs typeface="Times New Roman"/>
              <a:sym typeface="Times New Roman"/>
            </a:endParaRPr>
          </a:p>
        </p:txBody>
      </p:sp>
      <p:sp>
        <p:nvSpPr>
          <p:cNvPr id="120" name="Google Shape;120;p19"/>
          <p:cNvSpPr txBox="1"/>
          <p:nvPr>
            <p:ph idx="2" type="body"/>
          </p:nvPr>
        </p:nvSpPr>
        <p:spPr>
          <a:xfrm>
            <a:off x="4832400" y="1225225"/>
            <a:ext cx="39999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1" name="Google Shape;121;p19"/>
          <p:cNvPicPr preferRelativeResize="0"/>
          <p:nvPr/>
        </p:nvPicPr>
        <p:blipFill rotWithShape="1">
          <a:blip r:embed="rId3">
            <a:alphaModFix/>
          </a:blip>
          <a:srcRect b="0" l="21875" r="21875" t="0"/>
          <a:stretch/>
        </p:blipFill>
        <p:spPr>
          <a:xfrm>
            <a:off x="4832400" y="1225225"/>
            <a:ext cx="1811400" cy="2317924"/>
          </a:xfrm>
          <a:prstGeom prst="rect">
            <a:avLst/>
          </a:prstGeom>
          <a:noFill/>
          <a:ln>
            <a:noFill/>
          </a:ln>
        </p:spPr>
      </p:pic>
      <p:pic>
        <p:nvPicPr>
          <p:cNvPr id="122" name="Google Shape;122;p19"/>
          <p:cNvPicPr preferRelativeResize="0"/>
          <p:nvPr/>
        </p:nvPicPr>
        <p:blipFill>
          <a:blip r:embed="rId4">
            <a:alphaModFix/>
          </a:blip>
          <a:stretch>
            <a:fillRect/>
          </a:stretch>
        </p:blipFill>
        <p:spPr>
          <a:xfrm>
            <a:off x="6643799" y="2351225"/>
            <a:ext cx="2188500" cy="2918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311700" y="555600"/>
            <a:ext cx="8690700" cy="786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GB" sz="4200">
                <a:solidFill>
                  <a:schemeClr val="lt2"/>
                </a:solidFill>
                <a:highlight>
                  <a:srgbClr val="ECD0BC"/>
                </a:highlight>
                <a:latin typeface="Times New Roman"/>
                <a:ea typeface="Times New Roman"/>
                <a:cs typeface="Times New Roman"/>
                <a:sym typeface="Times New Roman"/>
              </a:rPr>
              <a:t> </a:t>
            </a:r>
            <a:r>
              <a:rPr i="1" lang="en-GB" sz="3311">
                <a:solidFill>
                  <a:schemeClr val="lt2"/>
                </a:solidFill>
                <a:highlight>
                  <a:srgbClr val="ECD0BC"/>
                </a:highlight>
                <a:latin typeface="Times New Roman"/>
                <a:ea typeface="Times New Roman"/>
                <a:cs typeface="Times New Roman"/>
                <a:sym typeface="Times New Roman"/>
              </a:rPr>
              <a:t>την τέταρτη μέρα, μια πραγματική ξενάγηση στη Λειψία</a:t>
            </a:r>
            <a:endParaRPr i="1" sz="3311">
              <a:solidFill>
                <a:schemeClr val="lt2"/>
              </a:solidFill>
              <a:highlight>
                <a:srgbClr val="ECD0BC"/>
              </a:highlight>
              <a:latin typeface="Times New Roman"/>
              <a:ea typeface="Times New Roman"/>
              <a:cs typeface="Times New Roman"/>
              <a:sym typeface="Times New Roman"/>
            </a:endParaRPr>
          </a:p>
        </p:txBody>
      </p:sp>
      <p:sp>
        <p:nvSpPr>
          <p:cNvPr id="128" name="Google Shape;128;p20"/>
          <p:cNvSpPr txBox="1"/>
          <p:nvPr>
            <p:ph idx="1" type="body"/>
          </p:nvPr>
        </p:nvSpPr>
        <p:spPr>
          <a:xfrm>
            <a:off x="4748425" y="1469575"/>
            <a:ext cx="3852600" cy="3394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770"/>
              <a:buNone/>
            </a:pPr>
            <a:r>
              <a:rPr i="1" lang="en-GB" sz="1566">
                <a:solidFill>
                  <a:schemeClr val="lt2"/>
                </a:solidFill>
                <a:latin typeface="Times New Roman"/>
                <a:ea typeface="Times New Roman"/>
                <a:cs typeface="Times New Roman"/>
                <a:sym typeface="Times New Roman"/>
              </a:rPr>
              <a:t>Την 4η μέρα είχαμε το πρώτο μας πραγματικό μάθημα μέχρι τις 1:50 (ώρα Ελλάδας)) και μετά μας έδειξαν έναν πραγματικό και γρήγορο τρόπο να πάμε στη Λειψία στην πόλη. Πήραμε μια περιήγηση με έναν πραγματικά διασκεδαστικό και ενδιαφέρον οδηγό, δεν το έκανε καθόλου βαρετό. Η Λειψία είναι μια όμορφη πόλη και είχε πολλά παλιά κτίρια και ωραία αρχιτεκτονική καθώς και μια μακρά και ενδιαφέρουσα ιστορία. Και αφού τελείωσε η ξενάγηση ήμασταν ελεύθεροι να πάμε στην πόλη, να φάμε, να ψωνίσουμε κ.λπ</a:t>
            </a:r>
            <a:endParaRPr i="1" sz="1566">
              <a:solidFill>
                <a:schemeClr val="lt2"/>
              </a:solidFill>
              <a:latin typeface="Times New Roman"/>
              <a:ea typeface="Times New Roman"/>
              <a:cs typeface="Times New Roman"/>
              <a:sym typeface="Times New Roman"/>
            </a:endParaRPr>
          </a:p>
        </p:txBody>
      </p:sp>
      <p:pic>
        <p:nvPicPr>
          <p:cNvPr id="129" name="Google Shape;129;p20"/>
          <p:cNvPicPr preferRelativeResize="0"/>
          <p:nvPr/>
        </p:nvPicPr>
        <p:blipFill>
          <a:blip r:embed="rId3">
            <a:alphaModFix/>
          </a:blip>
          <a:stretch>
            <a:fillRect/>
          </a:stretch>
        </p:blipFill>
        <p:spPr>
          <a:xfrm>
            <a:off x="1758812" y="4674862"/>
            <a:ext cx="961075" cy="1281464"/>
          </a:xfrm>
          <a:prstGeom prst="rect">
            <a:avLst/>
          </a:prstGeom>
          <a:noFill/>
          <a:ln>
            <a:noFill/>
          </a:ln>
        </p:spPr>
      </p:pic>
      <p:pic>
        <p:nvPicPr>
          <p:cNvPr id="130" name="Google Shape;130;p20"/>
          <p:cNvPicPr preferRelativeResize="0"/>
          <p:nvPr/>
        </p:nvPicPr>
        <p:blipFill>
          <a:blip r:embed="rId4">
            <a:alphaModFix/>
          </a:blip>
          <a:stretch>
            <a:fillRect/>
          </a:stretch>
        </p:blipFill>
        <p:spPr>
          <a:xfrm>
            <a:off x="202000" y="1430029"/>
            <a:ext cx="1358223" cy="1810959"/>
          </a:xfrm>
          <a:prstGeom prst="rect">
            <a:avLst/>
          </a:prstGeom>
          <a:noFill/>
          <a:ln>
            <a:noFill/>
          </a:ln>
        </p:spPr>
      </p:pic>
      <p:pic>
        <p:nvPicPr>
          <p:cNvPr id="131" name="Google Shape;131;p20"/>
          <p:cNvPicPr preferRelativeResize="0"/>
          <p:nvPr/>
        </p:nvPicPr>
        <p:blipFill>
          <a:blip r:embed="rId5">
            <a:alphaModFix/>
          </a:blip>
          <a:stretch>
            <a:fillRect/>
          </a:stretch>
        </p:blipFill>
        <p:spPr>
          <a:xfrm>
            <a:off x="400574" y="3328525"/>
            <a:ext cx="961075" cy="1281423"/>
          </a:xfrm>
          <a:prstGeom prst="rect">
            <a:avLst/>
          </a:prstGeom>
          <a:noFill/>
          <a:ln>
            <a:noFill/>
          </a:ln>
        </p:spPr>
      </p:pic>
      <p:pic>
        <p:nvPicPr>
          <p:cNvPr id="132" name="Google Shape;132;p20"/>
          <p:cNvPicPr preferRelativeResize="0"/>
          <p:nvPr/>
        </p:nvPicPr>
        <p:blipFill>
          <a:blip r:embed="rId6">
            <a:alphaModFix/>
          </a:blip>
          <a:stretch>
            <a:fillRect/>
          </a:stretch>
        </p:blipFill>
        <p:spPr>
          <a:xfrm>
            <a:off x="2854599" y="2680650"/>
            <a:ext cx="1759123" cy="2345492"/>
          </a:xfrm>
          <a:prstGeom prst="rect">
            <a:avLst/>
          </a:prstGeom>
          <a:noFill/>
          <a:ln>
            <a:noFill/>
          </a:ln>
        </p:spPr>
      </p:pic>
      <p:pic>
        <p:nvPicPr>
          <p:cNvPr id="133" name="Google Shape;133;p20"/>
          <p:cNvPicPr preferRelativeResize="0"/>
          <p:nvPr/>
        </p:nvPicPr>
        <p:blipFill>
          <a:blip r:embed="rId7">
            <a:alphaModFix/>
          </a:blip>
          <a:stretch>
            <a:fillRect/>
          </a:stretch>
        </p:blipFill>
        <p:spPr>
          <a:xfrm>
            <a:off x="656925" y="4704450"/>
            <a:ext cx="916700" cy="1222277"/>
          </a:xfrm>
          <a:prstGeom prst="rect">
            <a:avLst/>
          </a:prstGeom>
          <a:noFill/>
          <a:ln>
            <a:noFill/>
          </a:ln>
        </p:spPr>
      </p:pic>
      <p:pic>
        <p:nvPicPr>
          <p:cNvPr id="134" name="Google Shape;134;p20"/>
          <p:cNvPicPr preferRelativeResize="0"/>
          <p:nvPr/>
        </p:nvPicPr>
        <p:blipFill>
          <a:blip r:embed="rId8">
            <a:alphaModFix/>
          </a:blip>
          <a:stretch>
            <a:fillRect/>
          </a:stretch>
        </p:blipFill>
        <p:spPr>
          <a:xfrm>
            <a:off x="3181125" y="1469581"/>
            <a:ext cx="1546276" cy="1159722"/>
          </a:xfrm>
          <a:prstGeom prst="rect">
            <a:avLst/>
          </a:prstGeom>
          <a:noFill/>
          <a:ln>
            <a:noFill/>
          </a:ln>
        </p:spPr>
      </p:pic>
      <p:pic>
        <p:nvPicPr>
          <p:cNvPr id="135" name="Google Shape;135;p20"/>
          <p:cNvPicPr preferRelativeResize="0"/>
          <p:nvPr/>
        </p:nvPicPr>
        <p:blipFill>
          <a:blip r:embed="rId9">
            <a:alphaModFix/>
          </a:blip>
          <a:stretch>
            <a:fillRect/>
          </a:stretch>
        </p:blipFill>
        <p:spPr>
          <a:xfrm>
            <a:off x="1634850" y="1469575"/>
            <a:ext cx="1546276" cy="1159726"/>
          </a:xfrm>
          <a:prstGeom prst="rect">
            <a:avLst/>
          </a:prstGeom>
          <a:noFill/>
          <a:ln>
            <a:noFill/>
          </a:ln>
        </p:spPr>
      </p:pic>
      <p:pic>
        <p:nvPicPr>
          <p:cNvPr id="136" name="Google Shape;136;p20"/>
          <p:cNvPicPr preferRelativeResize="0"/>
          <p:nvPr/>
        </p:nvPicPr>
        <p:blipFill>
          <a:blip r:embed="rId10">
            <a:alphaModFix/>
          </a:blip>
          <a:stretch>
            <a:fillRect/>
          </a:stretch>
        </p:blipFill>
        <p:spPr>
          <a:xfrm>
            <a:off x="1398875" y="3546050"/>
            <a:ext cx="1418496" cy="1063876"/>
          </a:xfrm>
          <a:prstGeom prst="rect">
            <a:avLst/>
          </a:prstGeom>
          <a:noFill/>
          <a:ln>
            <a:noFill/>
          </a:ln>
        </p:spPr>
      </p:pic>
      <p:pic>
        <p:nvPicPr>
          <p:cNvPr id="137" name="Google Shape;137;p20"/>
          <p:cNvPicPr preferRelativeResize="0"/>
          <p:nvPr/>
        </p:nvPicPr>
        <p:blipFill>
          <a:blip r:embed="rId11">
            <a:alphaModFix/>
          </a:blip>
          <a:stretch>
            <a:fillRect/>
          </a:stretch>
        </p:blipFill>
        <p:spPr>
          <a:xfrm>
            <a:off x="1670700" y="2694225"/>
            <a:ext cx="1137951" cy="786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ph type="title"/>
          </p:nvPr>
        </p:nvSpPr>
        <p:spPr>
          <a:xfrm>
            <a:off x="277450" y="324450"/>
            <a:ext cx="4764900" cy="755700"/>
          </a:xfrm>
          <a:prstGeom prst="rect">
            <a:avLst/>
          </a:prstGeom>
        </p:spPr>
        <p:txBody>
          <a:bodyPr anchorCtr="0" anchor="b" bIns="91425" lIns="91425" spcFirstLastPara="1" rIns="91425" wrap="square" tIns="91425">
            <a:normAutofit fontScale="90000"/>
          </a:bodyPr>
          <a:lstStyle/>
          <a:p>
            <a:pPr indent="0" lvl="0" marL="0" marR="38100" rtl="0" algn="l">
              <a:lnSpc>
                <a:spcPct val="128571"/>
              </a:lnSpc>
              <a:spcBef>
                <a:spcPts val="0"/>
              </a:spcBef>
              <a:spcAft>
                <a:spcPts val="0"/>
              </a:spcAft>
              <a:buNone/>
            </a:pPr>
            <a:r>
              <a:rPr i="1" lang="en-GB" sz="3977">
                <a:solidFill>
                  <a:schemeClr val="lt2"/>
                </a:solidFill>
                <a:highlight>
                  <a:srgbClr val="ECD0BC"/>
                </a:highlight>
                <a:latin typeface="Times New Roman"/>
                <a:ea typeface="Times New Roman"/>
                <a:cs typeface="Times New Roman"/>
                <a:sym typeface="Times New Roman"/>
              </a:rPr>
              <a:t>5η, 6η </a:t>
            </a:r>
            <a:r>
              <a:rPr i="1" lang="en-GB" sz="3977">
                <a:solidFill>
                  <a:schemeClr val="lt2"/>
                </a:solidFill>
                <a:highlight>
                  <a:srgbClr val="ECD0BC"/>
                </a:highlight>
                <a:latin typeface="Times New Roman"/>
                <a:ea typeface="Times New Roman"/>
                <a:cs typeface="Times New Roman"/>
                <a:sym typeface="Times New Roman"/>
              </a:rPr>
              <a:t>και 7η</a:t>
            </a:r>
            <a:r>
              <a:rPr i="1" lang="en-GB" sz="3977">
                <a:solidFill>
                  <a:schemeClr val="lt2"/>
                </a:solidFill>
                <a:highlight>
                  <a:srgbClr val="ECD0BC"/>
                </a:highlight>
                <a:latin typeface="Times New Roman"/>
                <a:ea typeface="Times New Roman"/>
                <a:cs typeface="Times New Roman"/>
                <a:sym typeface="Times New Roman"/>
              </a:rPr>
              <a:t> ημερα…</a:t>
            </a:r>
            <a:endParaRPr sz="3666"/>
          </a:p>
        </p:txBody>
      </p:sp>
      <p:sp>
        <p:nvSpPr>
          <p:cNvPr id="143" name="Google Shape;143;p21"/>
          <p:cNvSpPr txBox="1"/>
          <p:nvPr>
            <p:ph idx="1" type="body"/>
          </p:nvPr>
        </p:nvSpPr>
        <p:spPr>
          <a:xfrm>
            <a:off x="311700" y="1692950"/>
            <a:ext cx="3120900" cy="2979300"/>
          </a:xfrm>
          <a:prstGeom prst="rect">
            <a:avLst/>
          </a:prstGeom>
        </p:spPr>
        <p:txBody>
          <a:bodyPr anchorCtr="0" anchor="t" bIns="91425" lIns="91425" spcFirstLastPara="1" rIns="91425" wrap="square" tIns="91425">
            <a:noAutofit/>
          </a:bodyPr>
          <a:lstStyle/>
          <a:p>
            <a:pPr indent="0" lvl="0" marL="0" marR="0" rtl="0" algn="l">
              <a:lnSpc>
                <a:spcPct val="85000"/>
              </a:lnSpc>
              <a:spcBef>
                <a:spcPts val="0"/>
              </a:spcBef>
              <a:spcAft>
                <a:spcPts val="0"/>
              </a:spcAft>
              <a:buNone/>
            </a:pPr>
            <a:r>
              <a:rPr i="1" lang="en-GB" sz="1866">
                <a:solidFill>
                  <a:schemeClr val="lt2"/>
                </a:solidFill>
                <a:latin typeface="Times New Roman"/>
                <a:ea typeface="Times New Roman"/>
                <a:cs typeface="Times New Roman"/>
                <a:sym typeface="Times New Roman"/>
              </a:rPr>
              <a:t>Την 5η μέρα είχαμε μια ολόκληρη μέρα μαθήματος, από τις 10 το πρωί μέχρι τις 4 το απόγευμα, είχαμε 1 ώρα μεσημεριανό διάλειμμα, για φαγητό και μετά τις 4 το απόγευμα ήμασταν ελεύθεροι να κάνουμε ό,τι θέλουμε (με την άδεια των δασκάλων) έτσι πήγε και η 6η μέρα και η 7η μέρα</a:t>
            </a:r>
            <a:endParaRPr i="1" sz="1866">
              <a:solidFill>
                <a:schemeClr val="lt2"/>
              </a:solidFill>
              <a:latin typeface="Times New Roman"/>
              <a:ea typeface="Times New Roman"/>
              <a:cs typeface="Times New Roman"/>
              <a:sym typeface="Times New Roman"/>
            </a:endParaRPr>
          </a:p>
          <a:p>
            <a:pPr indent="0" lvl="0" marL="0" marR="0" rtl="0" algn="l">
              <a:lnSpc>
                <a:spcPct val="85000"/>
              </a:lnSpc>
              <a:spcBef>
                <a:spcPts val="1200"/>
              </a:spcBef>
              <a:spcAft>
                <a:spcPts val="1200"/>
              </a:spcAft>
              <a:buNone/>
            </a:pPr>
            <a:r>
              <a:t/>
            </a:r>
            <a:endParaRPr i="1" sz="1866">
              <a:solidFill>
                <a:schemeClr val="lt2"/>
              </a:solidFill>
              <a:latin typeface="Times New Roman"/>
              <a:ea typeface="Times New Roman"/>
              <a:cs typeface="Times New Roman"/>
              <a:sym typeface="Times New Roman"/>
            </a:endParaRPr>
          </a:p>
        </p:txBody>
      </p:sp>
      <p:pic>
        <p:nvPicPr>
          <p:cNvPr id="144" name="Google Shape;144;p21"/>
          <p:cNvPicPr preferRelativeResize="0"/>
          <p:nvPr/>
        </p:nvPicPr>
        <p:blipFill>
          <a:blip r:embed="rId3">
            <a:alphaModFix/>
          </a:blip>
          <a:stretch>
            <a:fillRect/>
          </a:stretch>
        </p:blipFill>
        <p:spPr>
          <a:xfrm rot="5400000">
            <a:off x="6381476" y="-599963"/>
            <a:ext cx="1847174" cy="3283850"/>
          </a:xfrm>
          <a:prstGeom prst="rect">
            <a:avLst/>
          </a:prstGeom>
          <a:noFill/>
          <a:ln>
            <a:noFill/>
          </a:ln>
        </p:spPr>
      </p:pic>
      <p:pic>
        <p:nvPicPr>
          <p:cNvPr id="145" name="Google Shape;145;p21"/>
          <p:cNvPicPr preferRelativeResize="0"/>
          <p:nvPr/>
        </p:nvPicPr>
        <p:blipFill>
          <a:blip r:embed="rId4">
            <a:alphaModFix/>
          </a:blip>
          <a:stretch>
            <a:fillRect/>
          </a:stretch>
        </p:blipFill>
        <p:spPr>
          <a:xfrm rot="5400000">
            <a:off x="6382436" y="1332988"/>
            <a:ext cx="1845301" cy="3280576"/>
          </a:xfrm>
          <a:prstGeom prst="rect">
            <a:avLst/>
          </a:prstGeom>
          <a:noFill/>
          <a:ln>
            <a:noFill/>
          </a:ln>
        </p:spPr>
      </p:pic>
      <p:pic>
        <p:nvPicPr>
          <p:cNvPr id="146" name="Google Shape;146;p21"/>
          <p:cNvPicPr preferRelativeResize="0"/>
          <p:nvPr/>
        </p:nvPicPr>
        <p:blipFill>
          <a:blip r:embed="rId5">
            <a:alphaModFix/>
          </a:blip>
          <a:stretch>
            <a:fillRect/>
          </a:stretch>
        </p:blipFill>
        <p:spPr>
          <a:xfrm rot="5400000">
            <a:off x="6387639" y="3237763"/>
            <a:ext cx="1816124" cy="33025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